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embeddedFontLst>
    <p:embeddedFont>
      <p:font typeface="Roboto Black"/>
      <p:bold r:id="rId53"/>
      <p:boldItalic r:id="rId54"/>
    </p:embeddedFont>
    <p:embeddedFont>
      <p:font typeface="Raleway"/>
      <p:regular r:id="rId55"/>
      <p:bold r:id="rId56"/>
      <p:italic r:id="rId57"/>
      <p:boldItalic r:id="rId58"/>
    </p:embeddedFont>
    <p:embeddedFont>
      <p:font typeface="Roboto Medium"/>
      <p:regular r:id="rId59"/>
      <p:bold r:id="rId60"/>
      <p:italic r:id="rId61"/>
      <p:boldItalic r:id="rId62"/>
    </p:embeddedFont>
    <p:embeddedFont>
      <p:font typeface="Proxima Nova"/>
      <p:regular r:id="rId63"/>
      <p:bold r:id="rId64"/>
      <p:italic r:id="rId65"/>
      <p:boldItalic r:id="rId66"/>
    </p:embeddedFont>
    <p:embeddedFont>
      <p:font typeface="Roboto Light"/>
      <p:regular r:id="rId67"/>
      <p:bold r:id="rId68"/>
      <p:italic r:id="rId69"/>
      <p:boldItalic r:id="rId70"/>
    </p:embeddedFont>
    <p:embeddedFont>
      <p:font typeface="Rubik SemiBold"/>
      <p:regular r:id="rId71"/>
      <p:bold r:id="rId72"/>
      <p:italic r:id="rId73"/>
      <p:boldItalic r:id="rId74"/>
    </p:embeddedFont>
    <p:embeddedFont>
      <p:font typeface="Montserrat SemiBold"/>
      <p:regular r:id="rId75"/>
      <p:bold r:id="rId76"/>
      <p:italic r:id="rId77"/>
      <p:boldItalic r:id="rId78"/>
    </p:embeddedFont>
    <p:embeddedFont>
      <p:font typeface="Roboto"/>
      <p:regular r:id="rId79"/>
      <p:bold r:id="rId80"/>
      <p:italic r:id="rId81"/>
      <p:boldItalic r:id="rId82"/>
    </p:embeddedFont>
    <p:embeddedFont>
      <p:font typeface="Lato"/>
      <p:regular r:id="rId83"/>
      <p:bold r:id="rId84"/>
      <p:italic r:id="rId85"/>
      <p:boldItalic r:id="rId86"/>
    </p:embeddedFont>
    <p:embeddedFont>
      <p:font typeface="Poppins"/>
      <p:regular r:id="rId87"/>
      <p:bold r:id="rId88"/>
      <p:italic r:id="rId89"/>
      <p:boldItalic r:id="rId90"/>
    </p:embeddedFont>
    <p:embeddedFont>
      <p:font typeface="Montserrat"/>
      <p:regular r:id="rId91"/>
      <p:bold r:id="rId92"/>
      <p:italic r:id="rId93"/>
      <p:boldItalic r:id="rId94"/>
    </p:embeddedFont>
    <p:embeddedFont>
      <p:font typeface="Montserrat Medium"/>
      <p:regular r:id="rId95"/>
      <p:bold r:id="rId96"/>
      <p:italic r:id="rId97"/>
      <p:boldItalic r:id="rId98"/>
    </p:embeddedFont>
    <p:embeddedFont>
      <p:font typeface="Be Vietnam Pro SemiBold"/>
      <p:regular r:id="rId99"/>
      <p:bold r:id="rId100"/>
      <p:italic r:id="rId101"/>
      <p:boldItalic r:id="rId102"/>
    </p:embeddedFont>
    <p:embeddedFont>
      <p:font typeface="Be Vietnam Pro"/>
      <p:regular r:id="rId103"/>
      <p:bold r:id="rId104"/>
      <p:italic r:id="rId105"/>
      <p:boldItalic r:id="rId106"/>
    </p:embeddedFont>
    <p:embeddedFont>
      <p:font typeface="Poppins SemiBold"/>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304">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James Burns"/>
  <p:cmAuthor clrIdx="1" id="1" initials="" lastIdx="1" name="Mariam Jomha"/>
  <p:cmAuthor clrIdx="2" id="2" initials="" lastIdx="1" name="Natasha Gjorgjiev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3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font" Target="fonts/PoppinsSemiBold-regular.fntdata"/><Relationship Id="rId106" Type="http://schemas.openxmlformats.org/officeDocument/2006/relationships/font" Target="fonts/BeVietnamPro-boldItalic.fntdata"/><Relationship Id="rId105" Type="http://schemas.openxmlformats.org/officeDocument/2006/relationships/font" Target="fonts/BeVietnamPro-italic.fntdata"/><Relationship Id="rId104" Type="http://schemas.openxmlformats.org/officeDocument/2006/relationships/font" Target="fonts/BeVietnamPro-bold.fntdata"/><Relationship Id="rId109" Type="http://schemas.openxmlformats.org/officeDocument/2006/relationships/font" Target="fonts/PoppinsSemiBold-italic.fntdata"/><Relationship Id="rId108" Type="http://schemas.openxmlformats.org/officeDocument/2006/relationships/font" Target="fonts/PoppinsSemiBold-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BeVietnamPro-regular.fntdata"/><Relationship Id="rId102" Type="http://schemas.openxmlformats.org/officeDocument/2006/relationships/font" Target="fonts/BeVietnamProSemiBold-boldItalic.fntdata"/><Relationship Id="rId101" Type="http://schemas.openxmlformats.org/officeDocument/2006/relationships/font" Target="fonts/BeVietnamProSemiBold-italic.fntdata"/><Relationship Id="rId100" Type="http://schemas.openxmlformats.org/officeDocument/2006/relationships/font" Target="fonts/BeVietnamProSemiBold-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MontserratMedium-regular.fntdata"/><Relationship Id="rId94" Type="http://schemas.openxmlformats.org/officeDocument/2006/relationships/font" Target="fonts/Montserrat-boldItalic.fntdata"/><Relationship Id="rId97" Type="http://schemas.openxmlformats.org/officeDocument/2006/relationships/font" Target="fonts/MontserratMedium-italic.fntdata"/><Relationship Id="rId96" Type="http://schemas.openxmlformats.org/officeDocument/2006/relationships/font" Target="fonts/MontserratMedium-bold.fntdata"/><Relationship Id="rId11" Type="http://schemas.openxmlformats.org/officeDocument/2006/relationships/slide" Target="slides/slide4.xml"/><Relationship Id="rId99" Type="http://schemas.openxmlformats.org/officeDocument/2006/relationships/font" Target="fonts/BeVietnamProSemiBold-regular.fntdata"/><Relationship Id="rId10" Type="http://schemas.openxmlformats.org/officeDocument/2006/relationships/slide" Target="slides/slide3.xml"/><Relationship Id="rId98" Type="http://schemas.openxmlformats.org/officeDocument/2006/relationships/font" Target="fonts/MontserratMedium-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Montserrat-regular.fntdata"/><Relationship Id="rId90" Type="http://schemas.openxmlformats.org/officeDocument/2006/relationships/font" Target="fonts/Poppins-boldItalic.fntdata"/><Relationship Id="rId93" Type="http://schemas.openxmlformats.org/officeDocument/2006/relationships/font" Target="fonts/Montserrat-italic.fntdata"/><Relationship Id="rId92" Type="http://schemas.openxmlformats.org/officeDocument/2006/relationships/font" Target="fonts/Montserrat-bold.fntdata"/><Relationship Id="rId15" Type="http://schemas.openxmlformats.org/officeDocument/2006/relationships/slide" Target="slides/slide8.xml"/><Relationship Id="rId110" Type="http://schemas.openxmlformats.org/officeDocument/2006/relationships/font" Target="fonts/PoppinsSemiBold-boldItalic.fntdata"/><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Lato-bold.fntdata"/><Relationship Id="rId83" Type="http://schemas.openxmlformats.org/officeDocument/2006/relationships/font" Target="fonts/Lato-regular.fntdata"/><Relationship Id="rId86" Type="http://schemas.openxmlformats.org/officeDocument/2006/relationships/font" Target="fonts/Lato-boldItalic.fntdata"/><Relationship Id="rId85" Type="http://schemas.openxmlformats.org/officeDocument/2006/relationships/font" Target="fonts/Lato-italic.fntdata"/><Relationship Id="rId88" Type="http://schemas.openxmlformats.org/officeDocument/2006/relationships/font" Target="fonts/Poppins-bold.fntdata"/><Relationship Id="rId87" Type="http://schemas.openxmlformats.org/officeDocument/2006/relationships/font" Target="fonts/Poppins-regular.fntdata"/><Relationship Id="rId89" Type="http://schemas.openxmlformats.org/officeDocument/2006/relationships/font" Target="fonts/Poppins-italic.fntdata"/><Relationship Id="rId80" Type="http://schemas.openxmlformats.org/officeDocument/2006/relationships/font" Target="fonts/Roboto-bold.fntdata"/><Relationship Id="rId82" Type="http://schemas.openxmlformats.org/officeDocument/2006/relationships/font" Target="fonts/Roboto-boldItalic.fntdata"/><Relationship Id="rId81" Type="http://schemas.openxmlformats.org/officeDocument/2006/relationships/font" Target="fonts/Robo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ubikSemiBold-italic.fntdata"/><Relationship Id="rId72" Type="http://schemas.openxmlformats.org/officeDocument/2006/relationships/font" Target="fonts/RubikSemiBold-bold.fntdata"/><Relationship Id="rId75" Type="http://schemas.openxmlformats.org/officeDocument/2006/relationships/font" Target="fonts/MontserratSemiBold-regular.fntdata"/><Relationship Id="rId74" Type="http://schemas.openxmlformats.org/officeDocument/2006/relationships/font" Target="fonts/RubikSemiBold-boldItalic.fntdata"/><Relationship Id="rId77" Type="http://schemas.openxmlformats.org/officeDocument/2006/relationships/font" Target="fonts/MontserratSemiBold-italic.fntdata"/><Relationship Id="rId76" Type="http://schemas.openxmlformats.org/officeDocument/2006/relationships/font" Target="fonts/MontserratSemiBold-bold.fntdata"/><Relationship Id="rId79" Type="http://schemas.openxmlformats.org/officeDocument/2006/relationships/font" Target="fonts/Roboto-regular.fntdata"/><Relationship Id="rId78" Type="http://schemas.openxmlformats.org/officeDocument/2006/relationships/font" Target="fonts/MontserratSemiBold-boldItalic.fntdata"/><Relationship Id="rId71" Type="http://schemas.openxmlformats.org/officeDocument/2006/relationships/font" Target="fonts/RubikSemiBold-regular.fntdata"/><Relationship Id="rId70" Type="http://schemas.openxmlformats.org/officeDocument/2006/relationships/font" Target="fonts/RobotoLight-boldItalic.fntdata"/><Relationship Id="rId62" Type="http://schemas.openxmlformats.org/officeDocument/2006/relationships/font" Target="fonts/RobotoMedium-boldItalic.fntdata"/><Relationship Id="rId61" Type="http://schemas.openxmlformats.org/officeDocument/2006/relationships/font" Target="fonts/RobotoMedium-italic.fntdata"/><Relationship Id="rId64" Type="http://schemas.openxmlformats.org/officeDocument/2006/relationships/font" Target="fonts/ProximaNova-bold.fntdata"/><Relationship Id="rId63" Type="http://schemas.openxmlformats.org/officeDocument/2006/relationships/font" Target="fonts/ProximaNova-regular.fntdata"/><Relationship Id="rId66" Type="http://schemas.openxmlformats.org/officeDocument/2006/relationships/font" Target="fonts/ProximaNova-boldItalic.fntdata"/><Relationship Id="rId65" Type="http://schemas.openxmlformats.org/officeDocument/2006/relationships/font" Target="fonts/ProximaNova-italic.fntdata"/><Relationship Id="rId68" Type="http://schemas.openxmlformats.org/officeDocument/2006/relationships/font" Target="fonts/RobotoLight-bold.fntdata"/><Relationship Id="rId67" Type="http://schemas.openxmlformats.org/officeDocument/2006/relationships/font" Target="fonts/RobotoLight-regular.fntdata"/><Relationship Id="rId60" Type="http://schemas.openxmlformats.org/officeDocument/2006/relationships/font" Target="fonts/RobotoMedium-bold.fntdata"/><Relationship Id="rId69" Type="http://schemas.openxmlformats.org/officeDocument/2006/relationships/font" Target="fonts/RobotoLight-italic.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font" Target="fonts/RobotoBlack-bold.fntdata"/><Relationship Id="rId52" Type="http://schemas.openxmlformats.org/officeDocument/2006/relationships/slide" Target="slides/slide45.xml"/><Relationship Id="rId55" Type="http://schemas.openxmlformats.org/officeDocument/2006/relationships/font" Target="fonts/Raleway-regular.fntdata"/><Relationship Id="rId54" Type="http://schemas.openxmlformats.org/officeDocument/2006/relationships/font" Target="fonts/RobotoBlack-boldItalic.fntdata"/><Relationship Id="rId57" Type="http://schemas.openxmlformats.org/officeDocument/2006/relationships/font" Target="fonts/Raleway-italic.fntdata"/><Relationship Id="rId56" Type="http://schemas.openxmlformats.org/officeDocument/2006/relationships/font" Target="fonts/Raleway-bold.fntdata"/><Relationship Id="rId59" Type="http://schemas.openxmlformats.org/officeDocument/2006/relationships/font" Target="fonts/RobotoMedium-regular.fntdata"/><Relationship Id="rId58" Type="http://schemas.openxmlformats.org/officeDocument/2006/relationships/font" Target="fonts/Raleway-boldItalic.fntdata"/></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1-23T11:35:35.741">
    <p:pos x="3905" y="1811"/>
    <p:text>@mjomha@prescouter.com this relates only to the lower statistic</p:text>
  </p:cm>
  <p:cm authorId="0" idx="2" dt="2023-01-23T10:45:25.428">
    <p:pos x="3905" y="1811"/>
    <p:text>this relates to the 31% people having little or no concern over sharing personal data with companies. Jump from 16% in 2012 to 31% in 2022</p:text>
  </p:cm>
  <p:cm authorId="1" idx="1" dt="2023-01-23T11:05:47.971">
    <p:pos x="3905" y="1811"/>
    <p:text>@ngjorgjieva@prescouter.com could you put an arrow from that 31% to the trend box, showing this is what increased</p:text>
  </p:cm>
  <p:cm authorId="2" idx="1" dt="2023-01-23T11:35:35.741">
    <p:pos x="3905" y="1811"/>
    <p:text>Will do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faf55a35b7_2_86: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1faf55a35b7_2_8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faf55a35b7_2_22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1faf55a35b7_2_22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faf55a35b7_2_310: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1faf55a35b7_2_31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faf55a35b7_2_248: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1faf55a35b7_2_24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faf55a35b7_2_259: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1faf55a35b7_2_25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faf55a35b7_2_319: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faf55a35b7_2_31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faf55a35b7_2_326: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1faf55a35b7_2_32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faf55a35b7_2_34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1faf55a35b7_2_3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faf55a35b7_2_377: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1faf55a35b7_2_37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faf55a35b7_2_38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faf55a35b7_2_38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1faf55a35b7_2_396: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1faf55a35b7_2_39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faf55a35b7_2_9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1faf55a35b7_2_9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faf55a35b7_2_411: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1faf55a35b7_2_41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faf55a35b7_2_418: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1faf55a35b7_2_4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faf55a35b7_2_430: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1faf55a35b7_2_43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faf55a35b7_2_44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1faf55a35b7_2_44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1faf55a35b7_2_451: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1faf55a35b7_2_45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faf55a35b7_2_46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1faf55a35b7_2_46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faf55a35b7_2_493: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1faf55a35b7_2_49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faf55a35b7_2_50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1faf55a35b7_2_50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faf55a35b7_2_509: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1faf55a35b7_2_50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faf55a35b7_2_520: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1faf55a35b7_2_52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faf55a35b7_2_10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1faf55a35b7_2_10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1faf55a35b7_2_535: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1faf55a35b7_2_53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faf55a35b7_2_54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1faf55a35b7_2_5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faf55a35b7_2_563: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1faf55a35b7_2_56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faf55a35b7_2_577: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1faf55a35b7_2_577: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faf55a35b7_2_58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1faf55a35b7_2_58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faf55a35b7_2_616: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g1faf55a35b7_2_616: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1faf55a35b7_2_631: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1faf55a35b7_2_63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faf55a35b7_2_643: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1faf55a35b7_2_64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1faf55a35b7_2_681: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1faf55a35b7_2_68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faf55a35b7_2_70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g1faf55a35b7_2_70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faf55a35b7_2_12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1faf55a35b7_2_12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faf55a35b7_2_718: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1faf55a35b7_2_7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faf55a35b7_2_76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g1faf55a35b7_2_76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1faf55a35b7_2_78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g1faf55a35b7_2_78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faf55a35b7_2_79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1faf55a35b7_2_79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faf55a35b7_2_834: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1faf55a35b7_2_834: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1faf55a35b7_2_850: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g1faf55a35b7_2_850: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af55a35b7_2_142: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faf55a35b7_2_14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faf55a35b7_2_153: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1faf55a35b7_2_15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faf55a35b7_2_171: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1faf55a35b7_2_171: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faf55a35b7_2_195: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1faf55a35b7_2_195: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faf55a35b7_2_209:notes"/>
          <p:cNvSpPr txBox="1"/>
          <p:nvPr>
            <p:ph idx="1" type="body"/>
          </p:nvPr>
        </p:nvSpPr>
        <p:spPr>
          <a:xfrm>
            <a:off x="685800" y="4400551"/>
            <a:ext cx="5486400" cy="3600449"/>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1faf55a35b7_2_209: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sp>
        <p:nvSpPr>
          <p:cNvPr id="9" name="Google Shape;9;p2"/>
          <p:cNvSpPr txBox="1"/>
          <p:nvPr>
            <p:ph type="ctrTitle"/>
          </p:nvPr>
        </p:nvSpPr>
        <p:spPr>
          <a:xfrm>
            <a:off x="431800" y="2033911"/>
            <a:ext cx="5683250" cy="140818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600"/>
              <a:buFont typeface="Robot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 name="Google Shape;10;p2"/>
          <p:cNvSpPr txBox="1"/>
          <p:nvPr>
            <p:ph idx="1" type="body"/>
          </p:nvPr>
        </p:nvSpPr>
        <p:spPr>
          <a:xfrm>
            <a:off x="431800" y="3442099"/>
            <a:ext cx="5683250" cy="54518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00"/>
              </a:spcBef>
              <a:spcAft>
                <a:spcPts val="0"/>
              </a:spcAft>
              <a:buClr>
                <a:srgbClr val="8E8E8E"/>
              </a:buClr>
              <a:buSzPts val="1800"/>
              <a:buNone/>
              <a:defRPr sz="1800">
                <a:solidFill>
                  <a:srgbClr val="8E8E8E"/>
                </a:solidFill>
                <a:latin typeface="Roboto"/>
                <a:ea typeface="Roboto"/>
                <a:cs typeface="Roboto"/>
                <a:sym typeface="Roboto"/>
              </a:defRPr>
            </a:lvl1pPr>
            <a:lvl2pPr indent="-228600" lvl="1" marL="914400" algn="l">
              <a:lnSpc>
                <a:spcPct val="100000"/>
              </a:lnSpc>
              <a:spcBef>
                <a:spcPts val="600"/>
              </a:spcBef>
              <a:spcAft>
                <a:spcPts val="0"/>
              </a:spcAft>
              <a:buClr>
                <a:srgbClr val="8E8E8E"/>
              </a:buClr>
              <a:buSzPts val="1500"/>
              <a:buNone/>
              <a:defRPr sz="1500">
                <a:solidFill>
                  <a:srgbClr val="8E8E8E"/>
                </a:solidFill>
              </a:defRPr>
            </a:lvl2pPr>
            <a:lvl3pPr indent="-228600" lvl="2" marL="1371600" algn="l">
              <a:lnSpc>
                <a:spcPct val="90000"/>
              </a:lnSpc>
              <a:spcBef>
                <a:spcPts val="375"/>
              </a:spcBef>
              <a:spcAft>
                <a:spcPts val="0"/>
              </a:spcAft>
              <a:buClr>
                <a:srgbClr val="8E8E8E"/>
              </a:buClr>
              <a:buSzPts val="1350"/>
              <a:buNone/>
              <a:defRPr sz="1350">
                <a:solidFill>
                  <a:srgbClr val="8E8E8E"/>
                </a:solidFill>
              </a:defRPr>
            </a:lvl3pPr>
            <a:lvl4pPr indent="-228600" lvl="3" marL="1828800" algn="l">
              <a:lnSpc>
                <a:spcPct val="90000"/>
              </a:lnSpc>
              <a:spcBef>
                <a:spcPts val="375"/>
              </a:spcBef>
              <a:spcAft>
                <a:spcPts val="0"/>
              </a:spcAft>
              <a:buClr>
                <a:srgbClr val="8E8E8E"/>
              </a:buClr>
              <a:buSzPts val="1200"/>
              <a:buNone/>
              <a:defRPr sz="1200">
                <a:solidFill>
                  <a:srgbClr val="8E8E8E"/>
                </a:solidFill>
              </a:defRPr>
            </a:lvl4pPr>
            <a:lvl5pPr indent="-228600" lvl="4" marL="2286000" algn="l">
              <a:lnSpc>
                <a:spcPct val="90000"/>
              </a:lnSpc>
              <a:spcBef>
                <a:spcPts val="375"/>
              </a:spcBef>
              <a:spcAft>
                <a:spcPts val="0"/>
              </a:spcAft>
              <a:buClr>
                <a:srgbClr val="8E8E8E"/>
              </a:buClr>
              <a:buSzPts val="1200"/>
              <a:buNone/>
              <a:defRPr sz="1200">
                <a:solidFill>
                  <a:srgbClr val="8E8E8E"/>
                </a:solidFill>
              </a:defRPr>
            </a:lvl5pPr>
            <a:lvl6pPr indent="-228600" lvl="5" marL="2743200" algn="l">
              <a:lnSpc>
                <a:spcPct val="90000"/>
              </a:lnSpc>
              <a:spcBef>
                <a:spcPts val="375"/>
              </a:spcBef>
              <a:spcAft>
                <a:spcPts val="0"/>
              </a:spcAft>
              <a:buClr>
                <a:srgbClr val="8E8E8E"/>
              </a:buClr>
              <a:buSzPts val="1200"/>
              <a:buNone/>
              <a:defRPr sz="1200">
                <a:solidFill>
                  <a:srgbClr val="8E8E8E"/>
                </a:solidFill>
              </a:defRPr>
            </a:lvl6pPr>
            <a:lvl7pPr indent="-228600" lvl="6" marL="3200400" algn="l">
              <a:lnSpc>
                <a:spcPct val="90000"/>
              </a:lnSpc>
              <a:spcBef>
                <a:spcPts val="375"/>
              </a:spcBef>
              <a:spcAft>
                <a:spcPts val="0"/>
              </a:spcAft>
              <a:buClr>
                <a:srgbClr val="8E8E8E"/>
              </a:buClr>
              <a:buSzPts val="1200"/>
              <a:buNone/>
              <a:defRPr sz="1200">
                <a:solidFill>
                  <a:srgbClr val="8E8E8E"/>
                </a:solidFill>
              </a:defRPr>
            </a:lvl7pPr>
            <a:lvl8pPr indent="-228600" lvl="7" marL="3657600" algn="l">
              <a:lnSpc>
                <a:spcPct val="90000"/>
              </a:lnSpc>
              <a:spcBef>
                <a:spcPts val="375"/>
              </a:spcBef>
              <a:spcAft>
                <a:spcPts val="0"/>
              </a:spcAft>
              <a:buClr>
                <a:srgbClr val="8E8E8E"/>
              </a:buClr>
              <a:buSzPts val="1200"/>
              <a:buNone/>
              <a:defRPr sz="1200">
                <a:solidFill>
                  <a:srgbClr val="8E8E8E"/>
                </a:solidFill>
              </a:defRPr>
            </a:lvl8pPr>
            <a:lvl9pPr indent="-228600" lvl="8" marL="4114800" algn="l">
              <a:lnSpc>
                <a:spcPct val="90000"/>
              </a:lnSpc>
              <a:spcBef>
                <a:spcPts val="375"/>
              </a:spcBef>
              <a:spcAft>
                <a:spcPts val="0"/>
              </a:spcAft>
              <a:buClr>
                <a:srgbClr val="8E8E8E"/>
              </a:buClr>
              <a:buSzPts val="1200"/>
              <a:buNone/>
              <a:defRPr sz="1200">
                <a:solidFill>
                  <a:srgbClr val="8E8E8E"/>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58" name="Shape 58"/>
        <p:cNvGrpSpPr/>
        <p:nvPr/>
      </p:nvGrpSpPr>
      <p:grpSpPr>
        <a:xfrm>
          <a:off x="0" y="0"/>
          <a:ext cx="0" cy="0"/>
          <a:chOff x="0" y="0"/>
          <a:chExt cx="0" cy="0"/>
        </a:xfrm>
      </p:grpSpPr>
      <p:sp>
        <p:nvSpPr>
          <p:cNvPr id="59" name="Google Shape;59;p11"/>
          <p:cNvSpPr/>
          <p:nvPr/>
        </p:nvSpPr>
        <p:spPr>
          <a:xfrm rot="-5400000">
            <a:off x="4912552" y="912039"/>
            <a:ext cx="5143501" cy="3319399"/>
          </a:xfrm>
          <a:prstGeom prst="round2SameRect">
            <a:avLst>
              <a:gd fmla="val 0" name="adj1"/>
              <a:gd fmla="val 0" name="adj2"/>
            </a:avLst>
          </a:prstGeom>
          <a:gradFill>
            <a:gsLst>
              <a:gs pos="0">
                <a:schemeClr val="accent1"/>
              </a:gs>
              <a:gs pos="50000">
                <a:schemeClr val="dk2"/>
              </a:gs>
              <a:gs pos="100000">
                <a:schemeClr val="dk2"/>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0" name="Google Shape;60;p11"/>
          <p:cNvSpPr txBox="1"/>
          <p:nvPr>
            <p:ph type="title"/>
          </p:nvPr>
        </p:nvSpPr>
        <p:spPr>
          <a:xfrm>
            <a:off x="431800" y="411163"/>
            <a:ext cx="4973735"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 type="body"/>
          </p:nvPr>
        </p:nvSpPr>
        <p:spPr>
          <a:xfrm>
            <a:off x="431800" y="1567544"/>
            <a:ext cx="4973735"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2" name="Google Shape;62;p1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chemeClr val="lt1"/>
                </a:solidFill>
                <a:latin typeface="Raleway"/>
                <a:ea typeface="Raleway"/>
                <a:cs typeface="Raleway"/>
                <a:sym typeface="Raleway"/>
              </a:defRPr>
            </a:lvl1pPr>
            <a:lvl2pPr indent="0" lvl="1" marL="0" marR="0" rtl="0" algn="r">
              <a:spcBef>
                <a:spcPts val="0"/>
              </a:spcBef>
              <a:buNone/>
              <a:defRPr b="0" sz="750">
                <a:solidFill>
                  <a:schemeClr val="lt1"/>
                </a:solidFill>
                <a:latin typeface="Raleway"/>
                <a:ea typeface="Raleway"/>
                <a:cs typeface="Raleway"/>
                <a:sym typeface="Raleway"/>
              </a:defRPr>
            </a:lvl2pPr>
            <a:lvl3pPr indent="0" lvl="2" marL="0" marR="0" rtl="0" algn="r">
              <a:spcBef>
                <a:spcPts val="0"/>
              </a:spcBef>
              <a:buNone/>
              <a:defRPr b="0" sz="750">
                <a:solidFill>
                  <a:schemeClr val="lt1"/>
                </a:solidFill>
                <a:latin typeface="Raleway"/>
                <a:ea typeface="Raleway"/>
                <a:cs typeface="Raleway"/>
                <a:sym typeface="Raleway"/>
              </a:defRPr>
            </a:lvl3pPr>
            <a:lvl4pPr indent="0" lvl="3" marL="0" marR="0" rtl="0" algn="r">
              <a:spcBef>
                <a:spcPts val="0"/>
              </a:spcBef>
              <a:buNone/>
              <a:defRPr b="0" sz="750">
                <a:solidFill>
                  <a:schemeClr val="lt1"/>
                </a:solidFill>
                <a:latin typeface="Raleway"/>
                <a:ea typeface="Raleway"/>
                <a:cs typeface="Raleway"/>
                <a:sym typeface="Raleway"/>
              </a:defRPr>
            </a:lvl4pPr>
            <a:lvl5pPr indent="0" lvl="4" marL="0" marR="0" rtl="0" algn="r">
              <a:spcBef>
                <a:spcPts val="0"/>
              </a:spcBef>
              <a:buNone/>
              <a:defRPr b="0" sz="750">
                <a:solidFill>
                  <a:schemeClr val="lt1"/>
                </a:solidFill>
                <a:latin typeface="Raleway"/>
                <a:ea typeface="Raleway"/>
                <a:cs typeface="Raleway"/>
                <a:sym typeface="Raleway"/>
              </a:defRPr>
            </a:lvl5pPr>
            <a:lvl6pPr indent="0" lvl="5" marL="0" marR="0" rtl="0" algn="r">
              <a:spcBef>
                <a:spcPts val="0"/>
              </a:spcBef>
              <a:buNone/>
              <a:defRPr b="0" sz="750">
                <a:solidFill>
                  <a:schemeClr val="lt1"/>
                </a:solidFill>
                <a:latin typeface="Raleway"/>
                <a:ea typeface="Raleway"/>
                <a:cs typeface="Raleway"/>
                <a:sym typeface="Raleway"/>
              </a:defRPr>
            </a:lvl6pPr>
            <a:lvl7pPr indent="0" lvl="6" marL="0" marR="0" rtl="0" algn="r">
              <a:spcBef>
                <a:spcPts val="0"/>
              </a:spcBef>
              <a:buNone/>
              <a:defRPr b="0" sz="750">
                <a:solidFill>
                  <a:schemeClr val="lt1"/>
                </a:solidFill>
                <a:latin typeface="Raleway"/>
                <a:ea typeface="Raleway"/>
                <a:cs typeface="Raleway"/>
                <a:sym typeface="Raleway"/>
              </a:defRPr>
            </a:lvl7pPr>
            <a:lvl8pPr indent="0" lvl="7" marL="0" marR="0" rtl="0" algn="r">
              <a:spcBef>
                <a:spcPts val="0"/>
              </a:spcBef>
              <a:buNone/>
              <a:defRPr b="0" sz="750">
                <a:solidFill>
                  <a:schemeClr val="lt1"/>
                </a:solidFill>
                <a:latin typeface="Raleway"/>
                <a:ea typeface="Raleway"/>
                <a:cs typeface="Raleway"/>
                <a:sym typeface="Raleway"/>
              </a:defRPr>
            </a:lvl8pPr>
            <a:lvl9pPr indent="0" lvl="8" marL="0" marR="0" rtl="0" algn="r">
              <a:spcBef>
                <a:spcPts val="0"/>
              </a:spcBef>
              <a:buNone/>
              <a:defRPr b="0" sz="750">
                <a:solidFill>
                  <a:schemeClr val="lt1"/>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63" name="Google Shape;63;p11"/>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64" name="Shape 64"/>
        <p:cNvGrpSpPr/>
        <p:nvPr/>
      </p:nvGrpSpPr>
      <p:grpSpPr>
        <a:xfrm>
          <a:off x="0" y="0"/>
          <a:ext cx="0" cy="0"/>
          <a:chOff x="0" y="0"/>
          <a:chExt cx="0" cy="0"/>
        </a:xfrm>
      </p:grpSpPr>
      <p:sp>
        <p:nvSpPr>
          <p:cNvPr id="65" name="Google Shape;65;p12"/>
          <p:cNvSpPr/>
          <p:nvPr/>
        </p:nvSpPr>
        <p:spPr>
          <a:xfrm rot="-5400000">
            <a:off x="-818420" y="817778"/>
            <a:ext cx="5143501" cy="3507920"/>
          </a:xfrm>
          <a:prstGeom prst="round2SameRect">
            <a:avLst>
              <a:gd fmla="val 0" name="adj1"/>
              <a:gd fmla="val 0" name="adj2"/>
            </a:avLst>
          </a:prstGeom>
          <a:gradFill>
            <a:gsLst>
              <a:gs pos="0">
                <a:schemeClr val="accent1"/>
              </a:gs>
              <a:gs pos="50000">
                <a:schemeClr val="dk2"/>
              </a:gs>
              <a:gs pos="100000">
                <a:schemeClr val="dk2"/>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6" name="Google Shape;66;p12"/>
          <p:cNvSpPr txBox="1"/>
          <p:nvPr>
            <p:ph type="title"/>
          </p:nvPr>
        </p:nvSpPr>
        <p:spPr>
          <a:xfrm>
            <a:off x="3949959" y="411163"/>
            <a:ext cx="4762241"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2"/>
          <p:cNvSpPr txBox="1"/>
          <p:nvPr>
            <p:ph idx="1" type="body"/>
          </p:nvPr>
        </p:nvSpPr>
        <p:spPr>
          <a:xfrm>
            <a:off x="3949959" y="1567544"/>
            <a:ext cx="4762241"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8" name="Google Shape;68;p12"/>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69" name="Google Shape;69;p12"/>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Raleway"/>
              <a:buNone/>
            </a:pPr>
            <a:r>
              <a:rPr b="1" i="0" lang="en-GB" sz="750" u="none" cap="none" strike="noStrike">
                <a:solidFill>
                  <a:schemeClr val="lt1"/>
                </a:solidFill>
                <a:latin typeface="Raleway"/>
                <a:ea typeface="Raleway"/>
                <a:cs typeface="Raleway"/>
                <a:sym typeface="Raleway"/>
              </a:rPr>
              <a:t>PRE</a:t>
            </a:r>
            <a:r>
              <a:rPr b="0" i="0" lang="en-GB" sz="750" u="none" cap="none" strike="noStrike">
                <a:solidFill>
                  <a:schemeClr val="lt1"/>
                </a:solidFill>
                <a:latin typeface="Raleway"/>
                <a:ea typeface="Raleway"/>
                <a:cs typeface="Raleway"/>
                <a:sym typeface="Raleway"/>
              </a:rPr>
              <a:t>SCOUTER | PERSONALIZED PRODUCTION</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70" name="Shape 70"/>
        <p:cNvGrpSpPr/>
        <p:nvPr/>
      </p:nvGrpSpPr>
      <p:grpSpPr>
        <a:xfrm>
          <a:off x="0" y="0"/>
          <a:ext cx="0" cy="0"/>
          <a:chOff x="0" y="0"/>
          <a:chExt cx="0" cy="0"/>
        </a:xfrm>
      </p:grpSpPr>
      <p:sp>
        <p:nvSpPr>
          <p:cNvPr id="71" name="Google Shape;71;p13"/>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13"/>
          <p:cNvSpPr txBox="1"/>
          <p:nvPr>
            <p:ph idx="1" type="body"/>
          </p:nvPr>
        </p:nvSpPr>
        <p:spPr>
          <a:xfrm>
            <a:off x="431800" y="1567544"/>
            <a:ext cx="4059335"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3" name="Google Shape;73;p13"/>
          <p:cNvSpPr txBox="1"/>
          <p:nvPr>
            <p:ph idx="2" type="body"/>
          </p:nvPr>
        </p:nvSpPr>
        <p:spPr>
          <a:xfrm>
            <a:off x="4652867" y="1567544"/>
            <a:ext cx="4059335"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4" name="Google Shape;74;p1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75" name="Google Shape;75;p13"/>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6" name="Shape 76"/>
        <p:cNvGrpSpPr/>
        <p:nvPr/>
      </p:nvGrpSpPr>
      <p:grpSpPr>
        <a:xfrm>
          <a:off x="0" y="0"/>
          <a:ext cx="0" cy="0"/>
          <a:chOff x="0" y="0"/>
          <a:chExt cx="0" cy="0"/>
        </a:xfrm>
      </p:grpSpPr>
      <p:sp>
        <p:nvSpPr>
          <p:cNvPr id="77" name="Google Shape;77;p14"/>
          <p:cNvSpPr/>
          <p:nvPr/>
        </p:nvSpPr>
        <p:spPr>
          <a:xfrm>
            <a:off x="0" y="0"/>
            <a:ext cx="9144000" cy="5143500"/>
          </a:xfrm>
          <a:prstGeom prst="rect">
            <a:avLst/>
          </a:prstGeom>
          <a:solidFill>
            <a:srgbClr val="CCE5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78" name="Google Shape;78;p14"/>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 name="Google Shape;80;p1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81" name="Google Shape;81;p14"/>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82" name="Shape 82"/>
        <p:cNvGrpSpPr/>
        <p:nvPr/>
      </p:nvGrpSpPr>
      <p:grpSpPr>
        <a:xfrm>
          <a:off x="0" y="0"/>
          <a:ext cx="0" cy="0"/>
          <a:chOff x="0" y="0"/>
          <a:chExt cx="0" cy="0"/>
        </a:xfrm>
      </p:grpSpPr>
      <p:sp>
        <p:nvSpPr>
          <p:cNvPr id="83" name="Google Shape;83;p15"/>
          <p:cNvSpPr/>
          <p:nvPr/>
        </p:nvSpPr>
        <p:spPr>
          <a:xfrm>
            <a:off x="0" y="0"/>
            <a:ext cx="9144000" cy="5143500"/>
          </a:xfrm>
          <a:prstGeom prst="rect">
            <a:avLst/>
          </a:prstGeom>
          <a:solidFill>
            <a:srgbClr val="E6F2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84" name="Google Shape;84;p15"/>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5"/>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6" name="Google Shape;86;p1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87" name="Google Shape;87;p15"/>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8" name="Shape 88"/>
        <p:cNvGrpSpPr/>
        <p:nvPr/>
      </p:nvGrpSpPr>
      <p:grpSpPr>
        <a:xfrm>
          <a:off x="0" y="0"/>
          <a:ext cx="0" cy="0"/>
          <a:chOff x="0" y="0"/>
          <a:chExt cx="0" cy="0"/>
        </a:xfrm>
      </p:grpSpPr>
      <p:sp>
        <p:nvSpPr>
          <p:cNvPr id="89" name="Google Shape;89;p16"/>
          <p:cNvSpPr txBox="1"/>
          <p:nvPr>
            <p:ph type="title"/>
          </p:nvPr>
        </p:nvSpPr>
        <p:spPr>
          <a:xfrm>
            <a:off x="431800" y="1282305"/>
            <a:ext cx="8280400" cy="199469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600"/>
              <a:buFont typeface="Robot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6"/>
          <p:cNvSpPr txBox="1"/>
          <p:nvPr>
            <p:ph idx="1" type="body"/>
          </p:nvPr>
        </p:nvSpPr>
        <p:spPr>
          <a:xfrm>
            <a:off x="431801" y="3442099"/>
            <a:ext cx="8280399" cy="112514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rgbClr val="8E8E8E"/>
              </a:buClr>
              <a:buSzPts val="1800"/>
              <a:buNone/>
              <a:defRPr sz="1800">
                <a:solidFill>
                  <a:srgbClr val="8E8E8E"/>
                </a:solidFill>
              </a:defRPr>
            </a:lvl1pPr>
            <a:lvl2pPr indent="-228600" lvl="1" marL="914400" algn="l">
              <a:lnSpc>
                <a:spcPct val="100000"/>
              </a:lnSpc>
              <a:spcBef>
                <a:spcPts val="600"/>
              </a:spcBef>
              <a:spcAft>
                <a:spcPts val="0"/>
              </a:spcAft>
              <a:buClr>
                <a:srgbClr val="8E8E8E"/>
              </a:buClr>
              <a:buSzPts val="1500"/>
              <a:buNone/>
              <a:defRPr sz="1500">
                <a:solidFill>
                  <a:srgbClr val="8E8E8E"/>
                </a:solidFill>
              </a:defRPr>
            </a:lvl2pPr>
            <a:lvl3pPr indent="-228600" lvl="2" marL="1371600" algn="l">
              <a:lnSpc>
                <a:spcPct val="90000"/>
              </a:lnSpc>
              <a:spcBef>
                <a:spcPts val="375"/>
              </a:spcBef>
              <a:spcAft>
                <a:spcPts val="0"/>
              </a:spcAft>
              <a:buClr>
                <a:srgbClr val="8E8E8E"/>
              </a:buClr>
              <a:buSzPts val="1350"/>
              <a:buNone/>
              <a:defRPr sz="1350">
                <a:solidFill>
                  <a:srgbClr val="8E8E8E"/>
                </a:solidFill>
              </a:defRPr>
            </a:lvl3pPr>
            <a:lvl4pPr indent="-228600" lvl="3" marL="1828800" algn="l">
              <a:lnSpc>
                <a:spcPct val="90000"/>
              </a:lnSpc>
              <a:spcBef>
                <a:spcPts val="375"/>
              </a:spcBef>
              <a:spcAft>
                <a:spcPts val="0"/>
              </a:spcAft>
              <a:buClr>
                <a:srgbClr val="8E8E8E"/>
              </a:buClr>
              <a:buSzPts val="1200"/>
              <a:buNone/>
              <a:defRPr sz="1200">
                <a:solidFill>
                  <a:srgbClr val="8E8E8E"/>
                </a:solidFill>
              </a:defRPr>
            </a:lvl4pPr>
            <a:lvl5pPr indent="-228600" lvl="4" marL="2286000" algn="l">
              <a:lnSpc>
                <a:spcPct val="90000"/>
              </a:lnSpc>
              <a:spcBef>
                <a:spcPts val="375"/>
              </a:spcBef>
              <a:spcAft>
                <a:spcPts val="0"/>
              </a:spcAft>
              <a:buClr>
                <a:srgbClr val="8E8E8E"/>
              </a:buClr>
              <a:buSzPts val="1200"/>
              <a:buNone/>
              <a:defRPr sz="1200">
                <a:solidFill>
                  <a:srgbClr val="8E8E8E"/>
                </a:solidFill>
              </a:defRPr>
            </a:lvl5pPr>
            <a:lvl6pPr indent="-228600" lvl="5" marL="2743200" algn="l">
              <a:lnSpc>
                <a:spcPct val="90000"/>
              </a:lnSpc>
              <a:spcBef>
                <a:spcPts val="375"/>
              </a:spcBef>
              <a:spcAft>
                <a:spcPts val="0"/>
              </a:spcAft>
              <a:buClr>
                <a:srgbClr val="8E8E8E"/>
              </a:buClr>
              <a:buSzPts val="1200"/>
              <a:buNone/>
              <a:defRPr sz="1200">
                <a:solidFill>
                  <a:srgbClr val="8E8E8E"/>
                </a:solidFill>
              </a:defRPr>
            </a:lvl6pPr>
            <a:lvl7pPr indent="-228600" lvl="6" marL="3200400" algn="l">
              <a:lnSpc>
                <a:spcPct val="90000"/>
              </a:lnSpc>
              <a:spcBef>
                <a:spcPts val="375"/>
              </a:spcBef>
              <a:spcAft>
                <a:spcPts val="0"/>
              </a:spcAft>
              <a:buClr>
                <a:srgbClr val="8E8E8E"/>
              </a:buClr>
              <a:buSzPts val="1200"/>
              <a:buNone/>
              <a:defRPr sz="1200">
                <a:solidFill>
                  <a:srgbClr val="8E8E8E"/>
                </a:solidFill>
              </a:defRPr>
            </a:lvl7pPr>
            <a:lvl8pPr indent="-228600" lvl="7" marL="3657600" algn="l">
              <a:lnSpc>
                <a:spcPct val="90000"/>
              </a:lnSpc>
              <a:spcBef>
                <a:spcPts val="375"/>
              </a:spcBef>
              <a:spcAft>
                <a:spcPts val="0"/>
              </a:spcAft>
              <a:buClr>
                <a:srgbClr val="8E8E8E"/>
              </a:buClr>
              <a:buSzPts val="1200"/>
              <a:buNone/>
              <a:defRPr sz="1200">
                <a:solidFill>
                  <a:srgbClr val="8E8E8E"/>
                </a:solidFill>
              </a:defRPr>
            </a:lvl8pPr>
            <a:lvl9pPr indent="-228600" lvl="8" marL="4114800" algn="l">
              <a:lnSpc>
                <a:spcPct val="90000"/>
              </a:lnSpc>
              <a:spcBef>
                <a:spcPts val="375"/>
              </a:spcBef>
              <a:spcAft>
                <a:spcPts val="0"/>
              </a:spcAft>
              <a:buClr>
                <a:srgbClr val="8E8E8E"/>
              </a:buClr>
              <a:buSzPts val="1200"/>
              <a:buNone/>
              <a:defRPr sz="1200">
                <a:solidFill>
                  <a:srgbClr val="8E8E8E"/>
                </a:solidFill>
              </a:defRPr>
            </a:lvl9pPr>
          </a:lstStyle>
          <a:p/>
        </p:txBody>
      </p:sp>
      <p:sp>
        <p:nvSpPr>
          <p:cNvPr id="91" name="Google Shape;91;p1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92" name="Google Shape;92;p16"/>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3" name="Shape 93"/>
        <p:cNvGrpSpPr/>
        <p:nvPr/>
      </p:nvGrpSpPr>
      <p:grpSpPr>
        <a:xfrm>
          <a:off x="0" y="0"/>
          <a:ext cx="0" cy="0"/>
          <a:chOff x="0" y="0"/>
          <a:chExt cx="0" cy="0"/>
        </a:xfrm>
      </p:grpSpPr>
      <p:sp>
        <p:nvSpPr>
          <p:cNvPr id="94" name="Google Shape;94;p17"/>
          <p:cNvSpPr/>
          <p:nvPr/>
        </p:nvSpPr>
        <p:spPr>
          <a:xfrm>
            <a:off x="5003800" y="0"/>
            <a:ext cx="4140200" cy="5143500"/>
          </a:xfrm>
          <a:prstGeom prst="rect">
            <a:avLst/>
          </a:prstGeom>
          <a:solidFill>
            <a:srgbClr val="CCE5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95" name="Google Shape;95;p17"/>
          <p:cNvSpPr txBox="1"/>
          <p:nvPr>
            <p:ph type="title"/>
          </p:nvPr>
        </p:nvSpPr>
        <p:spPr>
          <a:xfrm>
            <a:off x="431800" y="411163"/>
            <a:ext cx="41402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17"/>
          <p:cNvSpPr txBox="1"/>
          <p:nvPr>
            <p:ph idx="1" type="body"/>
          </p:nvPr>
        </p:nvSpPr>
        <p:spPr>
          <a:xfrm>
            <a:off x="431800" y="1454150"/>
            <a:ext cx="41402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7" name="Google Shape;97;p17"/>
          <p:cNvSpPr txBox="1"/>
          <p:nvPr>
            <p:ph idx="2" type="body"/>
          </p:nvPr>
        </p:nvSpPr>
        <p:spPr>
          <a:xfrm>
            <a:off x="5429250" y="411162"/>
            <a:ext cx="3282950"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8" name="Google Shape;98;p1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99" name="Google Shape;99;p17"/>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0" name="Shape 100"/>
        <p:cNvGrpSpPr/>
        <p:nvPr/>
      </p:nvGrpSpPr>
      <p:grpSpPr>
        <a:xfrm>
          <a:off x="0" y="0"/>
          <a:ext cx="0" cy="0"/>
          <a:chOff x="0" y="0"/>
          <a:chExt cx="0" cy="0"/>
        </a:xfrm>
      </p:grpSpPr>
      <p:sp>
        <p:nvSpPr>
          <p:cNvPr id="101" name="Google Shape;101;p18"/>
          <p:cNvSpPr/>
          <p:nvPr/>
        </p:nvSpPr>
        <p:spPr>
          <a:xfrm>
            <a:off x="4572000" y="0"/>
            <a:ext cx="4572000" cy="5143500"/>
          </a:xfrm>
          <a:prstGeom prst="rect">
            <a:avLst/>
          </a:prstGeom>
          <a:solidFill>
            <a:srgbClr val="CCE5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102" name="Google Shape;102;p18"/>
          <p:cNvSpPr txBox="1"/>
          <p:nvPr>
            <p:ph type="title"/>
          </p:nvPr>
        </p:nvSpPr>
        <p:spPr>
          <a:xfrm>
            <a:off x="431800" y="411163"/>
            <a:ext cx="37084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18"/>
          <p:cNvSpPr txBox="1"/>
          <p:nvPr>
            <p:ph idx="1" type="body"/>
          </p:nvPr>
        </p:nvSpPr>
        <p:spPr>
          <a:xfrm>
            <a:off x="431800" y="1454150"/>
            <a:ext cx="37084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4" name="Google Shape;104;p18"/>
          <p:cNvSpPr txBox="1"/>
          <p:nvPr>
            <p:ph idx="2" type="body"/>
          </p:nvPr>
        </p:nvSpPr>
        <p:spPr>
          <a:xfrm>
            <a:off x="5001904" y="411162"/>
            <a:ext cx="3710296"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5" name="Google Shape;105;p18"/>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06" name="Google Shape;106;p18"/>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07" name="Shape 107"/>
        <p:cNvGrpSpPr/>
        <p:nvPr/>
      </p:nvGrpSpPr>
      <p:grpSpPr>
        <a:xfrm>
          <a:off x="0" y="0"/>
          <a:ext cx="0" cy="0"/>
          <a:chOff x="0" y="0"/>
          <a:chExt cx="0" cy="0"/>
        </a:xfrm>
      </p:grpSpPr>
      <p:sp>
        <p:nvSpPr>
          <p:cNvPr id="108" name="Google Shape;108;p19"/>
          <p:cNvSpPr/>
          <p:nvPr/>
        </p:nvSpPr>
        <p:spPr>
          <a:xfrm>
            <a:off x="5003800" y="0"/>
            <a:ext cx="4140200" cy="5143500"/>
          </a:xfrm>
          <a:prstGeom prst="rect">
            <a:avLst/>
          </a:prstGeom>
          <a:solidFill>
            <a:srgbClr val="E6F2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109" name="Google Shape;109;p19"/>
          <p:cNvSpPr txBox="1"/>
          <p:nvPr>
            <p:ph type="title"/>
          </p:nvPr>
        </p:nvSpPr>
        <p:spPr>
          <a:xfrm>
            <a:off x="431800" y="411163"/>
            <a:ext cx="41402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19"/>
          <p:cNvSpPr txBox="1"/>
          <p:nvPr>
            <p:ph idx="1" type="body"/>
          </p:nvPr>
        </p:nvSpPr>
        <p:spPr>
          <a:xfrm>
            <a:off x="431800" y="1454150"/>
            <a:ext cx="41402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1" name="Google Shape;111;p19"/>
          <p:cNvSpPr txBox="1"/>
          <p:nvPr>
            <p:ph idx="2" type="body"/>
          </p:nvPr>
        </p:nvSpPr>
        <p:spPr>
          <a:xfrm>
            <a:off x="5429250" y="411162"/>
            <a:ext cx="3282950"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2" name="Google Shape;112;p19"/>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13" name="Google Shape;113;p19"/>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4" name="Shape 114"/>
        <p:cNvGrpSpPr/>
        <p:nvPr/>
      </p:nvGrpSpPr>
      <p:grpSpPr>
        <a:xfrm>
          <a:off x="0" y="0"/>
          <a:ext cx="0" cy="0"/>
          <a:chOff x="0" y="0"/>
          <a:chExt cx="0" cy="0"/>
        </a:xfrm>
      </p:grpSpPr>
      <p:sp>
        <p:nvSpPr>
          <p:cNvPr id="115" name="Google Shape;115;p20"/>
          <p:cNvSpPr/>
          <p:nvPr/>
        </p:nvSpPr>
        <p:spPr>
          <a:xfrm>
            <a:off x="4571998" y="0"/>
            <a:ext cx="4572001" cy="5143500"/>
          </a:xfrm>
          <a:prstGeom prst="rect">
            <a:avLst/>
          </a:prstGeom>
          <a:solidFill>
            <a:srgbClr val="E6F2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116" name="Google Shape;116;p20"/>
          <p:cNvSpPr txBox="1"/>
          <p:nvPr>
            <p:ph type="title"/>
          </p:nvPr>
        </p:nvSpPr>
        <p:spPr>
          <a:xfrm>
            <a:off x="431800" y="411163"/>
            <a:ext cx="37084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0"/>
          <p:cNvSpPr txBox="1"/>
          <p:nvPr>
            <p:ph idx="1" type="body"/>
          </p:nvPr>
        </p:nvSpPr>
        <p:spPr>
          <a:xfrm>
            <a:off x="431800" y="1454150"/>
            <a:ext cx="37084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8" name="Google Shape;118;p20"/>
          <p:cNvSpPr txBox="1"/>
          <p:nvPr>
            <p:ph idx="2" type="body"/>
          </p:nvPr>
        </p:nvSpPr>
        <p:spPr>
          <a:xfrm>
            <a:off x="5001904" y="411162"/>
            <a:ext cx="3710296"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9" name="Google Shape;119;p2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20" name="Google Shape;120;p20"/>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type="obj">
  <p:cSld name="OBJECT">
    <p:spTree>
      <p:nvGrpSpPr>
        <p:cNvPr id="11" name="Shape 11"/>
        <p:cNvGrpSpPr/>
        <p:nvPr/>
      </p:nvGrpSpPr>
      <p:grpSpPr>
        <a:xfrm>
          <a:off x="0" y="0"/>
          <a:ext cx="0" cy="0"/>
          <a:chOff x="0" y="0"/>
          <a:chExt cx="0" cy="0"/>
        </a:xfrm>
      </p:grpSpPr>
      <p:sp>
        <p:nvSpPr>
          <p:cNvPr id="12" name="Google Shape;12;p3"/>
          <p:cNvSpPr/>
          <p:nvPr/>
        </p:nvSpPr>
        <p:spPr>
          <a:xfrm rot="-5400000">
            <a:off x="2000250" y="-2000250"/>
            <a:ext cx="5143500" cy="9144000"/>
          </a:xfrm>
          <a:prstGeom prst="round2SameRect">
            <a:avLst>
              <a:gd fmla="val 0" name="adj1"/>
              <a:gd fmla="val 0" name="adj2"/>
            </a:avLst>
          </a:prstGeom>
          <a:gradFill>
            <a:gsLst>
              <a:gs pos="0">
                <a:schemeClr val="accent1"/>
              </a:gs>
              <a:gs pos="84100">
                <a:srgbClr val="15293E"/>
              </a:gs>
              <a:gs pos="100000">
                <a:srgbClr val="191919"/>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Light"/>
              <a:ea typeface="Roboto Light"/>
              <a:cs typeface="Roboto Light"/>
              <a:sym typeface="Roboto Light"/>
            </a:endParaRPr>
          </a:p>
        </p:txBody>
      </p:sp>
      <p:sp>
        <p:nvSpPr>
          <p:cNvPr id="13" name="Google Shape;13;p3"/>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7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lt1"/>
              </a:buClr>
              <a:buSzPts val="1200"/>
              <a:buChar char="•"/>
              <a:defRPr>
                <a:solidFill>
                  <a:schemeClr val="lt1"/>
                </a:solidFill>
                <a:latin typeface="Roboto Light"/>
                <a:ea typeface="Roboto Light"/>
                <a:cs typeface="Roboto Light"/>
                <a:sym typeface="Roboto Light"/>
              </a:defRPr>
            </a:lvl1pPr>
            <a:lvl2pPr indent="-295275" lvl="1" marL="914400" algn="l">
              <a:lnSpc>
                <a:spcPct val="100000"/>
              </a:lnSpc>
              <a:spcBef>
                <a:spcPts val="600"/>
              </a:spcBef>
              <a:spcAft>
                <a:spcPts val="0"/>
              </a:spcAft>
              <a:buClr>
                <a:schemeClr val="lt1"/>
              </a:buClr>
              <a:buSzPts val="1050"/>
              <a:buChar char="•"/>
              <a:defRPr>
                <a:solidFill>
                  <a:schemeClr val="lt1"/>
                </a:solidFill>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 name="Google Shape;15;p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u="none" cap="none" strike="noStrike">
                <a:solidFill>
                  <a:schemeClr val="lt1"/>
                </a:solidFill>
                <a:latin typeface="Raleway"/>
                <a:ea typeface="Raleway"/>
                <a:cs typeface="Raleway"/>
                <a:sym typeface="Raleway"/>
              </a:defRPr>
            </a:lvl1pPr>
            <a:lvl2pPr indent="0" lvl="1" marL="0" marR="0" rtl="0" algn="r">
              <a:spcBef>
                <a:spcPts val="0"/>
              </a:spcBef>
              <a:buNone/>
              <a:defRPr b="0" i="0" sz="750" u="none" cap="none" strike="noStrike">
                <a:solidFill>
                  <a:schemeClr val="lt1"/>
                </a:solidFill>
                <a:latin typeface="Raleway"/>
                <a:ea typeface="Raleway"/>
                <a:cs typeface="Raleway"/>
                <a:sym typeface="Raleway"/>
              </a:defRPr>
            </a:lvl2pPr>
            <a:lvl3pPr indent="0" lvl="2" marL="0" marR="0" rtl="0" algn="r">
              <a:spcBef>
                <a:spcPts val="0"/>
              </a:spcBef>
              <a:buNone/>
              <a:defRPr b="0" i="0" sz="750" u="none" cap="none" strike="noStrike">
                <a:solidFill>
                  <a:schemeClr val="lt1"/>
                </a:solidFill>
                <a:latin typeface="Raleway"/>
                <a:ea typeface="Raleway"/>
                <a:cs typeface="Raleway"/>
                <a:sym typeface="Raleway"/>
              </a:defRPr>
            </a:lvl3pPr>
            <a:lvl4pPr indent="0" lvl="3" marL="0" marR="0" rtl="0" algn="r">
              <a:spcBef>
                <a:spcPts val="0"/>
              </a:spcBef>
              <a:buNone/>
              <a:defRPr b="0" i="0" sz="750" u="none" cap="none" strike="noStrike">
                <a:solidFill>
                  <a:schemeClr val="lt1"/>
                </a:solidFill>
                <a:latin typeface="Raleway"/>
                <a:ea typeface="Raleway"/>
                <a:cs typeface="Raleway"/>
                <a:sym typeface="Raleway"/>
              </a:defRPr>
            </a:lvl4pPr>
            <a:lvl5pPr indent="0" lvl="4" marL="0" marR="0" rtl="0" algn="r">
              <a:spcBef>
                <a:spcPts val="0"/>
              </a:spcBef>
              <a:buNone/>
              <a:defRPr b="0" i="0" sz="750" u="none" cap="none" strike="noStrike">
                <a:solidFill>
                  <a:schemeClr val="lt1"/>
                </a:solidFill>
                <a:latin typeface="Raleway"/>
                <a:ea typeface="Raleway"/>
                <a:cs typeface="Raleway"/>
                <a:sym typeface="Raleway"/>
              </a:defRPr>
            </a:lvl5pPr>
            <a:lvl6pPr indent="0" lvl="5" marL="0" marR="0" rtl="0" algn="r">
              <a:spcBef>
                <a:spcPts val="0"/>
              </a:spcBef>
              <a:buNone/>
              <a:defRPr b="0" i="0" sz="750" u="none" cap="none" strike="noStrike">
                <a:solidFill>
                  <a:schemeClr val="lt1"/>
                </a:solidFill>
                <a:latin typeface="Raleway"/>
                <a:ea typeface="Raleway"/>
                <a:cs typeface="Raleway"/>
                <a:sym typeface="Raleway"/>
              </a:defRPr>
            </a:lvl6pPr>
            <a:lvl7pPr indent="0" lvl="6" marL="0" marR="0" rtl="0" algn="r">
              <a:spcBef>
                <a:spcPts val="0"/>
              </a:spcBef>
              <a:buNone/>
              <a:defRPr b="0" i="0" sz="750" u="none" cap="none" strike="noStrike">
                <a:solidFill>
                  <a:schemeClr val="lt1"/>
                </a:solidFill>
                <a:latin typeface="Raleway"/>
                <a:ea typeface="Raleway"/>
                <a:cs typeface="Raleway"/>
                <a:sym typeface="Raleway"/>
              </a:defRPr>
            </a:lvl7pPr>
            <a:lvl8pPr indent="0" lvl="7" marL="0" marR="0" rtl="0" algn="r">
              <a:spcBef>
                <a:spcPts val="0"/>
              </a:spcBef>
              <a:buNone/>
              <a:defRPr b="0" i="0" sz="750" u="none" cap="none" strike="noStrike">
                <a:solidFill>
                  <a:schemeClr val="lt1"/>
                </a:solidFill>
                <a:latin typeface="Raleway"/>
                <a:ea typeface="Raleway"/>
                <a:cs typeface="Raleway"/>
                <a:sym typeface="Raleway"/>
              </a:defRPr>
            </a:lvl8pPr>
            <a:lvl9pPr indent="0" lvl="8" marL="0" marR="0" rtl="0" algn="r">
              <a:spcBef>
                <a:spcPts val="0"/>
              </a:spcBef>
              <a:buNone/>
              <a:defRPr b="0" i="0" sz="750" u="none" cap="none" strike="noStrike">
                <a:solidFill>
                  <a:schemeClr val="lt1"/>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6" name="Google Shape;16;p3"/>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Raleway"/>
              <a:buNone/>
            </a:pPr>
            <a:r>
              <a:rPr b="1" i="0" lang="en-GB" sz="750" u="none" cap="none" strike="noStrike">
                <a:solidFill>
                  <a:schemeClr val="lt1"/>
                </a:solidFill>
                <a:latin typeface="Raleway"/>
                <a:ea typeface="Raleway"/>
                <a:cs typeface="Raleway"/>
                <a:sym typeface="Raleway"/>
              </a:rPr>
              <a:t>PRE</a:t>
            </a:r>
            <a:r>
              <a:rPr b="0" i="0" lang="en-GB" sz="750" u="none" cap="none" strike="noStrike">
                <a:solidFill>
                  <a:schemeClr val="lt1"/>
                </a:solidFill>
                <a:latin typeface="Raleway"/>
                <a:ea typeface="Raleway"/>
                <a:cs typeface="Raleway"/>
                <a:sym typeface="Raleway"/>
              </a:rPr>
              <a:t>SCOUTER | PERSONALIZED PRODUCTION</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121" name="Shape 121"/>
        <p:cNvGrpSpPr/>
        <p:nvPr/>
      </p:nvGrpSpPr>
      <p:grpSpPr>
        <a:xfrm>
          <a:off x="0" y="0"/>
          <a:ext cx="0" cy="0"/>
          <a:chOff x="0" y="0"/>
          <a:chExt cx="0" cy="0"/>
        </a:xfrm>
      </p:grpSpPr>
      <p:sp>
        <p:nvSpPr>
          <p:cNvPr id="122" name="Google Shape;122;p21"/>
          <p:cNvSpPr txBox="1"/>
          <p:nvPr>
            <p:ph type="title"/>
          </p:nvPr>
        </p:nvSpPr>
        <p:spPr>
          <a:xfrm>
            <a:off x="431800" y="411163"/>
            <a:ext cx="41402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1"/>
          <p:cNvSpPr txBox="1"/>
          <p:nvPr>
            <p:ph idx="1" type="body"/>
          </p:nvPr>
        </p:nvSpPr>
        <p:spPr>
          <a:xfrm>
            <a:off x="431800" y="1454150"/>
            <a:ext cx="41402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4" name="Google Shape;124;p21"/>
          <p:cNvSpPr txBox="1"/>
          <p:nvPr>
            <p:ph idx="2" type="body"/>
          </p:nvPr>
        </p:nvSpPr>
        <p:spPr>
          <a:xfrm>
            <a:off x="5429250" y="411162"/>
            <a:ext cx="3282950"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5" name="Google Shape;125;p2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26" name="Google Shape;126;p21"/>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127" name="Shape 127"/>
        <p:cNvGrpSpPr/>
        <p:nvPr/>
      </p:nvGrpSpPr>
      <p:grpSpPr>
        <a:xfrm>
          <a:off x="0" y="0"/>
          <a:ext cx="0" cy="0"/>
          <a:chOff x="0" y="0"/>
          <a:chExt cx="0" cy="0"/>
        </a:xfrm>
      </p:grpSpPr>
      <p:sp>
        <p:nvSpPr>
          <p:cNvPr id="128" name="Google Shape;128;p22"/>
          <p:cNvSpPr txBox="1"/>
          <p:nvPr>
            <p:ph type="title"/>
          </p:nvPr>
        </p:nvSpPr>
        <p:spPr>
          <a:xfrm>
            <a:off x="431800" y="411163"/>
            <a:ext cx="3708400" cy="839139"/>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2000"/>
              <a:buFont typeface="Roboto"/>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22"/>
          <p:cNvSpPr txBox="1"/>
          <p:nvPr>
            <p:ph idx="1" type="body"/>
          </p:nvPr>
        </p:nvSpPr>
        <p:spPr>
          <a:xfrm>
            <a:off x="431800" y="1454150"/>
            <a:ext cx="3708400" cy="3079750"/>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0" name="Google Shape;130;p22"/>
          <p:cNvSpPr txBox="1"/>
          <p:nvPr>
            <p:ph idx="2" type="body"/>
          </p:nvPr>
        </p:nvSpPr>
        <p:spPr>
          <a:xfrm>
            <a:off x="5001904" y="411162"/>
            <a:ext cx="3710296" cy="4122737"/>
          </a:xfrm>
          <a:prstGeom prst="rect">
            <a:avLst/>
          </a:prstGeom>
          <a:noFill/>
          <a:ln>
            <a:noFill/>
          </a:ln>
        </p:spPr>
        <p:txBody>
          <a:bodyPr anchorCtr="0" anchor="t" bIns="45700" lIns="91425" spcFirstLastPara="1" rIns="91425" wrap="square" tIns="45700">
            <a:noAutofit/>
          </a:bodyPr>
          <a:lstStyle>
            <a:lvl1pPr indent="-295275" lvl="0" marL="457200" algn="l">
              <a:lnSpc>
                <a:spcPct val="100000"/>
              </a:lnSpc>
              <a:spcBef>
                <a:spcPts val="600"/>
              </a:spcBef>
              <a:spcAft>
                <a:spcPts val="0"/>
              </a:spcAft>
              <a:buClr>
                <a:srgbClr val="7F7F7F"/>
              </a:buClr>
              <a:buSzPts val="1050"/>
              <a:buChar char="•"/>
              <a:defRPr sz="1050">
                <a:solidFill>
                  <a:srgbClr val="7F7F7F"/>
                </a:solidFill>
              </a:defRPr>
            </a:lvl1pPr>
            <a:lvl2pPr indent="-285750" lvl="1" marL="914400" algn="l">
              <a:lnSpc>
                <a:spcPct val="100000"/>
              </a:lnSpc>
              <a:spcBef>
                <a:spcPts val="600"/>
              </a:spcBef>
              <a:spcAft>
                <a:spcPts val="0"/>
              </a:spcAft>
              <a:buClr>
                <a:srgbClr val="7F7F7F"/>
              </a:buClr>
              <a:buSzPts val="900"/>
              <a:buChar char="•"/>
              <a:defRPr sz="900">
                <a:solidFill>
                  <a:srgbClr val="7F7F7F"/>
                </a:solidFill>
              </a:defRPr>
            </a:lvl2pPr>
            <a:lvl3pPr indent="-279400" lvl="2" marL="1371600" algn="l">
              <a:lnSpc>
                <a:spcPct val="90000"/>
              </a:lnSpc>
              <a:spcBef>
                <a:spcPts val="375"/>
              </a:spcBef>
              <a:spcAft>
                <a:spcPts val="0"/>
              </a:spcAft>
              <a:buClr>
                <a:srgbClr val="7F7F7F"/>
              </a:buClr>
              <a:buSzPts val="800"/>
              <a:buChar char="•"/>
              <a:defRPr sz="800">
                <a:solidFill>
                  <a:srgbClr val="7F7F7F"/>
                </a:solidFill>
              </a:defRPr>
            </a:lvl3pPr>
            <a:lvl4pPr indent="-273050" lvl="3" marL="1828800" algn="l">
              <a:lnSpc>
                <a:spcPct val="90000"/>
              </a:lnSpc>
              <a:spcBef>
                <a:spcPts val="375"/>
              </a:spcBef>
              <a:spcAft>
                <a:spcPts val="0"/>
              </a:spcAft>
              <a:buClr>
                <a:srgbClr val="7F7F7F"/>
              </a:buClr>
              <a:buSzPts val="700"/>
              <a:buChar char="•"/>
              <a:defRPr sz="700">
                <a:solidFill>
                  <a:srgbClr val="7F7F7F"/>
                </a:solidFill>
              </a:defRPr>
            </a:lvl4pPr>
            <a:lvl5pPr indent="-273050" lvl="4" marL="2286000" algn="l">
              <a:lnSpc>
                <a:spcPct val="90000"/>
              </a:lnSpc>
              <a:spcBef>
                <a:spcPts val="375"/>
              </a:spcBef>
              <a:spcAft>
                <a:spcPts val="0"/>
              </a:spcAft>
              <a:buClr>
                <a:srgbClr val="7F7F7F"/>
              </a:buClr>
              <a:buSzPts val="700"/>
              <a:buChar char="•"/>
              <a:defRPr sz="700">
                <a:solidFill>
                  <a:srgbClr val="7F7F7F"/>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1" name="Google Shape;131;p22"/>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32" name="Google Shape;132;p22"/>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33" name="Shape 133"/>
        <p:cNvGrpSpPr/>
        <p:nvPr/>
      </p:nvGrpSpPr>
      <p:grpSpPr>
        <a:xfrm>
          <a:off x="0" y="0"/>
          <a:ext cx="0" cy="0"/>
          <a:chOff x="0" y="0"/>
          <a:chExt cx="0" cy="0"/>
        </a:xfrm>
      </p:grpSpPr>
      <p:sp>
        <p:nvSpPr>
          <p:cNvPr id="134" name="Google Shape;134;p23"/>
          <p:cNvSpPr/>
          <p:nvPr/>
        </p:nvSpPr>
        <p:spPr>
          <a:xfrm>
            <a:off x="0" y="0"/>
            <a:ext cx="9144000" cy="5143500"/>
          </a:xfrm>
          <a:prstGeom prst="rect">
            <a:avLst/>
          </a:prstGeom>
          <a:solidFill>
            <a:srgbClr val="E3F8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135" name="Google Shape;135;p2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36" name="Google Shape;136;p23"/>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137" name="Shape 137"/>
        <p:cNvGrpSpPr/>
        <p:nvPr/>
      </p:nvGrpSpPr>
      <p:grpSpPr>
        <a:xfrm>
          <a:off x="0" y="0"/>
          <a:ext cx="0" cy="0"/>
          <a:chOff x="0" y="0"/>
          <a:chExt cx="0" cy="0"/>
        </a:xfrm>
      </p:grpSpPr>
      <p:sp>
        <p:nvSpPr>
          <p:cNvPr id="138" name="Google Shape;138;p24"/>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4"/>
          <p:cNvSpPr txBox="1"/>
          <p:nvPr>
            <p:ph idx="1" type="body"/>
          </p:nvPr>
        </p:nvSpPr>
        <p:spPr>
          <a:xfrm>
            <a:off x="1876566" y="1567544"/>
            <a:ext cx="6835633"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0" name="Google Shape;140;p2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41" name="Google Shape;141;p24"/>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5" name="Shape 145"/>
        <p:cNvGrpSpPr/>
        <p:nvPr/>
      </p:nvGrpSpPr>
      <p:grpSpPr>
        <a:xfrm>
          <a:off x="0" y="0"/>
          <a:ext cx="0" cy="0"/>
          <a:chOff x="0" y="0"/>
          <a:chExt cx="0" cy="0"/>
        </a:xfrm>
      </p:grpSpPr>
      <p:pic>
        <p:nvPicPr>
          <p:cNvPr id="146" name="Google Shape;146;p26"/>
          <p:cNvPicPr preferRelativeResize="0"/>
          <p:nvPr/>
        </p:nvPicPr>
        <p:blipFill rotWithShape="1">
          <a:blip r:embed="rId2">
            <a:alphaModFix/>
          </a:blip>
          <a:srcRect b="0" l="0" r="0" t="0"/>
          <a:stretch/>
        </p:blipFill>
        <p:spPr>
          <a:xfrm>
            <a:off x="-34154" y="-20650"/>
            <a:ext cx="9212309" cy="5184801"/>
          </a:xfrm>
          <a:prstGeom prst="rect">
            <a:avLst/>
          </a:prstGeom>
          <a:noFill/>
          <a:ln>
            <a:noFill/>
          </a:ln>
        </p:spPr>
      </p:pic>
      <p:sp>
        <p:nvSpPr>
          <p:cNvPr id="147" name="Google Shape;147;p26"/>
          <p:cNvSpPr txBox="1"/>
          <p:nvPr>
            <p:ph type="ctrTitle"/>
          </p:nvPr>
        </p:nvSpPr>
        <p:spPr>
          <a:xfrm>
            <a:off x="931530" y="618379"/>
            <a:ext cx="5683250" cy="140818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600"/>
              <a:buFont typeface="Robot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26"/>
          <p:cNvSpPr txBox="1"/>
          <p:nvPr>
            <p:ph idx="1" type="body"/>
          </p:nvPr>
        </p:nvSpPr>
        <p:spPr>
          <a:xfrm>
            <a:off x="931530" y="2026567"/>
            <a:ext cx="5683250" cy="545183"/>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600"/>
              </a:spcBef>
              <a:spcAft>
                <a:spcPts val="0"/>
              </a:spcAft>
              <a:buClr>
                <a:schemeClr val="lt1"/>
              </a:buClr>
              <a:buSzPts val="1800"/>
              <a:buNone/>
              <a:defRPr sz="1800">
                <a:solidFill>
                  <a:schemeClr val="lt1"/>
                </a:solidFill>
                <a:latin typeface="Roboto"/>
                <a:ea typeface="Roboto"/>
                <a:cs typeface="Roboto"/>
                <a:sym typeface="Roboto"/>
              </a:defRPr>
            </a:lvl1pPr>
            <a:lvl2pPr indent="-228600" lvl="1" marL="914400" algn="l">
              <a:lnSpc>
                <a:spcPct val="100000"/>
              </a:lnSpc>
              <a:spcBef>
                <a:spcPts val="600"/>
              </a:spcBef>
              <a:spcAft>
                <a:spcPts val="0"/>
              </a:spcAft>
              <a:buClr>
                <a:srgbClr val="8E8E8E"/>
              </a:buClr>
              <a:buSzPts val="1500"/>
              <a:buNone/>
              <a:defRPr sz="1500">
                <a:solidFill>
                  <a:srgbClr val="8E8E8E"/>
                </a:solidFill>
              </a:defRPr>
            </a:lvl2pPr>
            <a:lvl3pPr indent="-228600" lvl="2" marL="1371600" algn="l">
              <a:lnSpc>
                <a:spcPct val="90000"/>
              </a:lnSpc>
              <a:spcBef>
                <a:spcPts val="375"/>
              </a:spcBef>
              <a:spcAft>
                <a:spcPts val="0"/>
              </a:spcAft>
              <a:buClr>
                <a:srgbClr val="8E8E8E"/>
              </a:buClr>
              <a:buSzPts val="1350"/>
              <a:buNone/>
              <a:defRPr sz="1350">
                <a:solidFill>
                  <a:srgbClr val="8E8E8E"/>
                </a:solidFill>
              </a:defRPr>
            </a:lvl3pPr>
            <a:lvl4pPr indent="-228600" lvl="3" marL="1828800" algn="l">
              <a:lnSpc>
                <a:spcPct val="90000"/>
              </a:lnSpc>
              <a:spcBef>
                <a:spcPts val="375"/>
              </a:spcBef>
              <a:spcAft>
                <a:spcPts val="0"/>
              </a:spcAft>
              <a:buClr>
                <a:srgbClr val="8E8E8E"/>
              </a:buClr>
              <a:buSzPts val="1200"/>
              <a:buNone/>
              <a:defRPr sz="1200">
                <a:solidFill>
                  <a:srgbClr val="8E8E8E"/>
                </a:solidFill>
              </a:defRPr>
            </a:lvl4pPr>
            <a:lvl5pPr indent="-228600" lvl="4" marL="2286000" algn="l">
              <a:lnSpc>
                <a:spcPct val="90000"/>
              </a:lnSpc>
              <a:spcBef>
                <a:spcPts val="375"/>
              </a:spcBef>
              <a:spcAft>
                <a:spcPts val="0"/>
              </a:spcAft>
              <a:buClr>
                <a:srgbClr val="8E8E8E"/>
              </a:buClr>
              <a:buSzPts val="1200"/>
              <a:buNone/>
              <a:defRPr sz="1200">
                <a:solidFill>
                  <a:srgbClr val="8E8E8E"/>
                </a:solidFill>
              </a:defRPr>
            </a:lvl5pPr>
            <a:lvl6pPr indent="-228600" lvl="5" marL="2743200" algn="l">
              <a:lnSpc>
                <a:spcPct val="90000"/>
              </a:lnSpc>
              <a:spcBef>
                <a:spcPts val="375"/>
              </a:spcBef>
              <a:spcAft>
                <a:spcPts val="0"/>
              </a:spcAft>
              <a:buClr>
                <a:srgbClr val="8E8E8E"/>
              </a:buClr>
              <a:buSzPts val="1200"/>
              <a:buNone/>
              <a:defRPr sz="1200">
                <a:solidFill>
                  <a:srgbClr val="8E8E8E"/>
                </a:solidFill>
              </a:defRPr>
            </a:lvl6pPr>
            <a:lvl7pPr indent="-228600" lvl="6" marL="3200400" algn="l">
              <a:lnSpc>
                <a:spcPct val="90000"/>
              </a:lnSpc>
              <a:spcBef>
                <a:spcPts val="375"/>
              </a:spcBef>
              <a:spcAft>
                <a:spcPts val="0"/>
              </a:spcAft>
              <a:buClr>
                <a:srgbClr val="8E8E8E"/>
              </a:buClr>
              <a:buSzPts val="1200"/>
              <a:buNone/>
              <a:defRPr sz="1200">
                <a:solidFill>
                  <a:srgbClr val="8E8E8E"/>
                </a:solidFill>
              </a:defRPr>
            </a:lvl7pPr>
            <a:lvl8pPr indent="-228600" lvl="7" marL="3657600" algn="l">
              <a:lnSpc>
                <a:spcPct val="90000"/>
              </a:lnSpc>
              <a:spcBef>
                <a:spcPts val="375"/>
              </a:spcBef>
              <a:spcAft>
                <a:spcPts val="0"/>
              </a:spcAft>
              <a:buClr>
                <a:srgbClr val="8E8E8E"/>
              </a:buClr>
              <a:buSzPts val="1200"/>
              <a:buNone/>
              <a:defRPr sz="1200">
                <a:solidFill>
                  <a:srgbClr val="8E8E8E"/>
                </a:solidFill>
              </a:defRPr>
            </a:lvl8pPr>
            <a:lvl9pPr indent="-228600" lvl="8" marL="4114800" algn="l">
              <a:lnSpc>
                <a:spcPct val="90000"/>
              </a:lnSpc>
              <a:spcBef>
                <a:spcPts val="375"/>
              </a:spcBef>
              <a:spcAft>
                <a:spcPts val="0"/>
              </a:spcAft>
              <a:buClr>
                <a:srgbClr val="8E8E8E"/>
              </a:buClr>
              <a:buSzPts val="1200"/>
              <a:buNone/>
              <a:defRPr sz="1200">
                <a:solidFill>
                  <a:srgbClr val="8E8E8E"/>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type="obj">
  <p:cSld name="OBJECT">
    <p:spTree>
      <p:nvGrpSpPr>
        <p:cNvPr id="149" name="Shape 149"/>
        <p:cNvGrpSpPr/>
        <p:nvPr/>
      </p:nvGrpSpPr>
      <p:grpSpPr>
        <a:xfrm>
          <a:off x="0" y="0"/>
          <a:ext cx="0" cy="0"/>
          <a:chOff x="0" y="0"/>
          <a:chExt cx="0" cy="0"/>
        </a:xfrm>
      </p:grpSpPr>
      <p:pic>
        <p:nvPicPr>
          <p:cNvPr id="150" name="Google Shape;150;p27"/>
          <p:cNvPicPr preferRelativeResize="0"/>
          <p:nvPr/>
        </p:nvPicPr>
        <p:blipFill rotWithShape="1">
          <a:blip r:embed="rId2">
            <a:alphaModFix/>
          </a:blip>
          <a:srcRect b="0" l="0" r="0" t="0"/>
          <a:stretch/>
        </p:blipFill>
        <p:spPr>
          <a:xfrm>
            <a:off x="-70743" y="-41242"/>
            <a:ext cx="9285486" cy="5225984"/>
          </a:xfrm>
          <a:prstGeom prst="rect">
            <a:avLst/>
          </a:prstGeom>
          <a:noFill/>
          <a:ln>
            <a:noFill/>
          </a:ln>
        </p:spPr>
      </p:pic>
      <p:sp>
        <p:nvSpPr>
          <p:cNvPr id="151" name="Google Shape;151;p27"/>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7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7"/>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lt1"/>
              </a:buClr>
              <a:buSzPts val="1200"/>
              <a:buChar char="•"/>
              <a:defRPr>
                <a:solidFill>
                  <a:schemeClr val="lt1"/>
                </a:solidFill>
                <a:latin typeface="Roboto Light"/>
                <a:ea typeface="Roboto Light"/>
                <a:cs typeface="Roboto Light"/>
                <a:sym typeface="Roboto Light"/>
              </a:defRPr>
            </a:lvl1pPr>
            <a:lvl2pPr indent="-295275" lvl="1" marL="914400" algn="l">
              <a:lnSpc>
                <a:spcPct val="100000"/>
              </a:lnSpc>
              <a:spcBef>
                <a:spcPts val="600"/>
              </a:spcBef>
              <a:spcAft>
                <a:spcPts val="0"/>
              </a:spcAft>
              <a:buClr>
                <a:schemeClr val="lt1"/>
              </a:buClr>
              <a:buSzPts val="1050"/>
              <a:buChar char="•"/>
              <a:defRPr>
                <a:solidFill>
                  <a:schemeClr val="lt1"/>
                </a:solidFill>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3" name="Google Shape;153;p2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u="none" cap="none" strike="noStrike">
                <a:solidFill>
                  <a:schemeClr val="lt1"/>
                </a:solidFill>
                <a:latin typeface="Roboto Light"/>
                <a:ea typeface="Roboto Light"/>
                <a:cs typeface="Roboto Light"/>
                <a:sym typeface="Roboto Light"/>
              </a:defRPr>
            </a:lvl1pPr>
            <a:lvl2pPr indent="0" lvl="1" marL="0" marR="0" rtl="0" algn="r">
              <a:spcBef>
                <a:spcPts val="0"/>
              </a:spcBef>
              <a:buNone/>
              <a:defRPr b="0" i="0" sz="750" u="none" cap="none" strike="noStrike">
                <a:solidFill>
                  <a:schemeClr val="lt1"/>
                </a:solidFill>
                <a:latin typeface="Roboto Light"/>
                <a:ea typeface="Roboto Light"/>
                <a:cs typeface="Roboto Light"/>
                <a:sym typeface="Roboto Light"/>
              </a:defRPr>
            </a:lvl2pPr>
            <a:lvl3pPr indent="0" lvl="2" marL="0" marR="0" rtl="0" algn="r">
              <a:spcBef>
                <a:spcPts val="0"/>
              </a:spcBef>
              <a:buNone/>
              <a:defRPr b="0" i="0" sz="750" u="none" cap="none" strike="noStrike">
                <a:solidFill>
                  <a:schemeClr val="lt1"/>
                </a:solidFill>
                <a:latin typeface="Roboto Light"/>
                <a:ea typeface="Roboto Light"/>
                <a:cs typeface="Roboto Light"/>
                <a:sym typeface="Roboto Light"/>
              </a:defRPr>
            </a:lvl3pPr>
            <a:lvl4pPr indent="0" lvl="3" marL="0" marR="0" rtl="0" algn="r">
              <a:spcBef>
                <a:spcPts val="0"/>
              </a:spcBef>
              <a:buNone/>
              <a:defRPr b="0" i="0" sz="750" u="none" cap="none" strike="noStrike">
                <a:solidFill>
                  <a:schemeClr val="lt1"/>
                </a:solidFill>
                <a:latin typeface="Roboto Light"/>
                <a:ea typeface="Roboto Light"/>
                <a:cs typeface="Roboto Light"/>
                <a:sym typeface="Roboto Light"/>
              </a:defRPr>
            </a:lvl4pPr>
            <a:lvl5pPr indent="0" lvl="4" marL="0" marR="0" rtl="0" algn="r">
              <a:spcBef>
                <a:spcPts val="0"/>
              </a:spcBef>
              <a:buNone/>
              <a:defRPr b="0" i="0" sz="750" u="none" cap="none" strike="noStrike">
                <a:solidFill>
                  <a:schemeClr val="lt1"/>
                </a:solidFill>
                <a:latin typeface="Roboto Light"/>
                <a:ea typeface="Roboto Light"/>
                <a:cs typeface="Roboto Light"/>
                <a:sym typeface="Roboto Light"/>
              </a:defRPr>
            </a:lvl5pPr>
            <a:lvl6pPr indent="0" lvl="5" marL="0" marR="0" rtl="0" algn="r">
              <a:spcBef>
                <a:spcPts val="0"/>
              </a:spcBef>
              <a:buNone/>
              <a:defRPr b="0" i="0" sz="750" u="none" cap="none" strike="noStrike">
                <a:solidFill>
                  <a:schemeClr val="lt1"/>
                </a:solidFill>
                <a:latin typeface="Roboto Light"/>
                <a:ea typeface="Roboto Light"/>
                <a:cs typeface="Roboto Light"/>
                <a:sym typeface="Roboto Light"/>
              </a:defRPr>
            </a:lvl6pPr>
            <a:lvl7pPr indent="0" lvl="6" marL="0" marR="0" rtl="0" algn="r">
              <a:spcBef>
                <a:spcPts val="0"/>
              </a:spcBef>
              <a:buNone/>
              <a:defRPr b="0" i="0" sz="750" u="none" cap="none" strike="noStrike">
                <a:solidFill>
                  <a:schemeClr val="lt1"/>
                </a:solidFill>
                <a:latin typeface="Roboto Light"/>
                <a:ea typeface="Roboto Light"/>
                <a:cs typeface="Roboto Light"/>
                <a:sym typeface="Roboto Light"/>
              </a:defRPr>
            </a:lvl7pPr>
            <a:lvl8pPr indent="0" lvl="7" marL="0" marR="0" rtl="0" algn="r">
              <a:spcBef>
                <a:spcPts val="0"/>
              </a:spcBef>
              <a:buNone/>
              <a:defRPr b="0" i="0" sz="750" u="none" cap="none" strike="noStrike">
                <a:solidFill>
                  <a:schemeClr val="lt1"/>
                </a:solidFill>
                <a:latin typeface="Roboto Light"/>
                <a:ea typeface="Roboto Light"/>
                <a:cs typeface="Roboto Light"/>
                <a:sym typeface="Roboto Light"/>
              </a:defRPr>
            </a:lvl8pPr>
            <a:lvl9pPr indent="0" lvl="8" marL="0" marR="0" rtl="0" algn="r">
              <a:spcBef>
                <a:spcPts val="0"/>
              </a:spcBef>
              <a:buNone/>
              <a:defRPr b="0" i="0" sz="750" u="none" cap="none" strike="noStrike">
                <a:solidFill>
                  <a:schemeClr val="lt1"/>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54" name="Google Shape;154;p27"/>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Be Vietnam Pro SemiBold"/>
              <a:buNone/>
            </a:pPr>
            <a:r>
              <a:rPr b="0" i="0" lang="en-GB" sz="750" u="none" cap="none" strike="noStrike">
                <a:solidFill>
                  <a:schemeClr val="lt1"/>
                </a:solidFill>
                <a:latin typeface="Be Vietnam Pro SemiBold"/>
                <a:ea typeface="Be Vietnam Pro SemiBold"/>
                <a:cs typeface="Be Vietnam Pro SemiBold"/>
                <a:sym typeface="Be Vietnam Pro SemiBold"/>
              </a:rPr>
              <a:t>PRESCOUTER</a:t>
            </a:r>
            <a:r>
              <a:rPr b="0" i="0" lang="en-GB" sz="750" u="none" cap="none" strike="noStrike">
                <a:solidFill>
                  <a:schemeClr val="lt1"/>
                </a:solidFill>
                <a:latin typeface="Be Vietnam Pro"/>
                <a:ea typeface="Be Vietnam Pro"/>
                <a:cs typeface="Be Vietnam Pro"/>
                <a:sym typeface="Be Vietnam Pro"/>
              </a:rPr>
              <a:t> | </a:t>
            </a:r>
            <a:r>
              <a:rPr b="0" i="0" lang="en-GB" sz="750" u="none" cap="none" strike="noStrike">
                <a:solidFill>
                  <a:schemeClr val="lt1"/>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55" name="Shape 155"/>
        <p:cNvGrpSpPr/>
        <p:nvPr/>
      </p:nvGrpSpPr>
      <p:grpSpPr>
        <a:xfrm>
          <a:off x="0" y="0"/>
          <a:ext cx="0" cy="0"/>
          <a:chOff x="0" y="0"/>
          <a:chExt cx="0" cy="0"/>
        </a:xfrm>
      </p:grpSpPr>
      <p:sp>
        <p:nvSpPr>
          <p:cNvPr id="156" name="Google Shape;156;p28"/>
          <p:cNvSpPr/>
          <p:nvPr/>
        </p:nvSpPr>
        <p:spPr>
          <a:xfrm>
            <a:off x="0" y="1"/>
            <a:ext cx="9144000" cy="3528574"/>
          </a:xfrm>
          <a:prstGeom prst="rect">
            <a:avLst/>
          </a:prstGeom>
          <a:gradFill>
            <a:gsLst>
              <a:gs pos="0">
                <a:srgbClr val="CCE5F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Light"/>
              <a:ea typeface="Roboto Light"/>
              <a:cs typeface="Roboto Light"/>
              <a:sym typeface="Roboto Light"/>
            </a:endParaRPr>
          </a:p>
        </p:txBody>
      </p:sp>
      <p:pic>
        <p:nvPicPr>
          <p:cNvPr id="157" name="Google Shape;157;p28"/>
          <p:cNvPicPr preferRelativeResize="0"/>
          <p:nvPr/>
        </p:nvPicPr>
        <p:blipFill rotWithShape="1">
          <a:blip r:embed="rId2">
            <a:alphaModFix/>
          </a:blip>
          <a:srcRect b="68579" l="0" r="0" t="0"/>
          <a:stretch/>
        </p:blipFill>
        <p:spPr>
          <a:xfrm rot="10800000">
            <a:off x="-34414" y="3541170"/>
            <a:ext cx="9212828" cy="1629184"/>
          </a:xfrm>
          <a:prstGeom prst="rect">
            <a:avLst/>
          </a:prstGeom>
          <a:noFill/>
          <a:ln>
            <a:noFill/>
          </a:ln>
        </p:spPr>
      </p:pic>
      <p:sp>
        <p:nvSpPr>
          <p:cNvPr id="158" name="Google Shape;158;p28"/>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8"/>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u="none" cap="none" strike="noStrike">
                <a:solidFill>
                  <a:schemeClr val="lt1"/>
                </a:solidFill>
                <a:latin typeface="Roboto Light"/>
                <a:ea typeface="Roboto Light"/>
                <a:cs typeface="Roboto Light"/>
                <a:sym typeface="Roboto Light"/>
              </a:defRPr>
            </a:lvl1pPr>
            <a:lvl2pPr indent="0" lvl="1" marL="0" marR="0" rtl="0" algn="r">
              <a:spcBef>
                <a:spcPts val="0"/>
              </a:spcBef>
              <a:buNone/>
              <a:defRPr b="0" i="0" sz="750" u="none" cap="none" strike="noStrike">
                <a:solidFill>
                  <a:schemeClr val="lt1"/>
                </a:solidFill>
                <a:latin typeface="Roboto Light"/>
                <a:ea typeface="Roboto Light"/>
                <a:cs typeface="Roboto Light"/>
                <a:sym typeface="Roboto Light"/>
              </a:defRPr>
            </a:lvl2pPr>
            <a:lvl3pPr indent="0" lvl="2" marL="0" marR="0" rtl="0" algn="r">
              <a:spcBef>
                <a:spcPts val="0"/>
              </a:spcBef>
              <a:buNone/>
              <a:defRPr b="0" i="0" sz="750" u="none" cap="none" strike="noStrike">
                <a:solidFill>
                  <a:schemeClr val="lt1"/>
                </a:solidFill>
                <a:latin typeface="Roboto Light"/>
                <a:ea typeface="Roboto Light"/>
                <a:cs typeface="Roboto Light"/>
                <a:sym typeface="Roboto Light"/>
              </a:defRPr>
            </a:lvl3pPr>
            <a:lvl4pPr indent="0" lvl="3" marL="0" marR="0" rtl="0" algn="r">
              <a:spcBef>
                <a:spcPts val="0"/>
              </a:spcBef>
              <a:buNone/>
              <a:defRPr b="0" i="0" sz="750" u="none" cap="none" strike="noStrike">
                <a:solidFill>
                  <a:schemeClr val="lt1"/>
                </a:solidFill>
                <a:latin typeface="Roboto Light"/>
                <a:ea typeface="Roboto Light"/>
                <a:cs typeface="Roboto Light"/>
                <a:sym typeface="Roboto Light"/>
              </a:defRPr>
            </a:lvl4pPr>
            <a:lvl5pPr indent="0" lvl="4" marL="0" marR="0" rtl="0" algn="r">
              <a:spcBef>
                <a:spcPts val="0"/>
              </a:spcBef>
              <a:buNone/>
              <a:defRPr b="0" i="0" sz="750" u="none" cap="none" strike="noStrike">
                <a:solidFill>
                  <a:schemeClr val="lt1"/>
                </a:solidFill>
                <a:latin typeface="Roboto Light"/>
                <a:ea typeface="Roboto Light"/>
                <a:cs typeface="Roboto Light"/>
                <a:sym typeface="Roboto Light"/>
              </a:defRPr>
            </a:lvl5pPr>
            <a:lvl6pPr indent="0" lvl="5" marL="0" marR="0" rtl="0" algn="r">
              <a:spcBef>
                <a:spcPts val="0"/>
              </a:spcBef>
              <a:buNone/>
              <a:defRPr b="0" i="0" sz="750" u="none" cap="none" strike="noStrike">
                <a:solidFill>
                  <a:schemeClr val="lt1"/>
                </a:solidFill>
                <a:latin typeface="Roboto Light"/>
                <a:ea typeface="Roboto Light"/>
                <a:cs typeface="Roboto Light"/>
                <a:sym typeface="Roboto Light"/>
              </a:defRPr>
            </a:lvl6pPr>
            <a:lvl7pPr indent="0" lvl="6" marL="0" marR="0" rtl="0" algn="r">
              <a:spcBef>
                <a:spcPts val="0"/>
              </a:spcBef>
              <a:buNone/>
              <a:defRPr b="0" i="0" sz="750" u="none" cap="none" strike="noStrike">
                <a:solidFill>
                  <a:schemeClr val="lt1"/>
                </a:solidFill>
                <a:latin typeface="Roboto Light"/>
                <a:ea typeface="Roboto Light"/>
                <a:cs typeface="Roboto Light"/>
                <a:sym typeface="Roboto Light"/>
              </a:defRPr>
            </a:lvl7pPr>
            <a:lvl8pPr indent="0" lvl="7" marL="0" marR="0" rtl="0" algn="r">
              <a:spcBef>
                <a:spcPts val="0"/>
              </a:spcBef>
              <a:buNone/>
              <a:defRPr b="0" i="0" sz="750" u="none" cap="none" strike="noStrike">
                <a:solidFill>
                  <a:schemeClr val="lt1"/>
                </a:solidFill>
                <a:latin typeface="Roboto Light"/>
                <a:ea typeface="Roboto Light"/>
                <a:cs typeface="Roboto Light"/>
                <a:sym typeface="Roboto Light"/>
              </a:defRPr>
            </a:lvl8pPr>
            <a:lvl9pPr indent="0" lvl="8" marL="0" marR="0" rtl="0" algn="r">
              <a:spcBef>
                <a:spcPts val="0"/>
              </a:spcBef>
              <a:buNone/>
              <a:defRPr b="0" i="0" sz="750" u="none" cap="none" strike="noStrike">
                <a:solidFill>
                  <a:schemeClr val="lt1"/>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60" name="Google Shape;160;p28"/>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Be Vietnam Pro SemiBold"/>
              <a:buNone/>
            </a:pPr>
            <a:r>
              <a:rPr b="0" i="0" lang="en-GB" sz="750" u="none" cap="none" strike="noStrike">
                <a:solidFill>
                  <a:schemeClr val="lt1"/>
                </a:solidFill>
                <a:latin typeface="Be Vietnam Pro SemiBold"/>
                <a:ea typeface="Be Vietnam Pro SemiBold"/>
                <a:cs typeface="Be Vietnam Pro SemiBold"/>
                <a:sym typeface="Be Vietnam Pro SemiBold"/>
              </a:rPr>
              <a:t>PRESCOUTER</a:t>
            </a:r>
            <a:r>
              <a:rPr b="0" i="0" lang="en-GB" sz="750" u="none" cap="none" strike="noStrike">
                <a:solidFill>
                  <a:schemeClr val="lt1"/>
                </a:solidFill>
                <a:latin typeface="Be Vietnam Pro"/>
                <a:ea typeface="Be Vietnam Pro"/>
                <a:cs typeface="Be Vietnam Pro"/>
                <a:sym typeface="Be Vietnam Pro"/>
              </a:rPr>
              <a:t> | </a:t>
            </a:r>
            <a:r>
              <a:rPr b="0" i="0" lang="en-GB" sz="750" u="none" cap="none" strike="noStrike">
                <a:solidFill>
                  <a:schemeClr val="lt1"/>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161" name="Shape 161"/>
        <p:cNvGrpSpPr/>
        <p:nvPr/>
      </p:nvGrpSpPr>
      <p:grpSpPr>
        <a:xfrm>
          <a:off x="0" y="0"/>
          <a:ext cx="0" cy="0"/>
          <a:chOff x="0" y="0"/>
          <a:chExt cx="0" cy="0"/>
        </a:xfrm>
      </p:grpSpPr>
      <p:pic>
        <p:nvPicPr>
          <p:cNvPr id="162" name="Google Shape;162;p29"/>
          <p:cNvPicPr preferRelativeResize="0"/>
          <p:nvPr/>
        </p:nvPicPr>
        <p:blipFill rotWithShape="1">
          <a:blip r:embed="rId2">
            <a:alphaModFix/>
          </a:blip>
          <a:srcRect b="0" l="0" r="0" t="0"/>
          <a:stretch/>
        </p:blipFill>
        <p:spPr>
          <a:xfrm>
            <a:off x="-108726" y="-62620"/>
            <a:ext cx="9361452" cy="5268740"/>
          </a:xfrm>
          <a:prstGeom prst="rect">
            <a:avLst/>
          </a:prstGeom>
          <a:noFill/>
          <a:ln>
            <a:noFill/>
          </a:ln>
        </p:spPr>
      </p:pic>
      <p:sp>
        <p:nvSpPr>
          <p:cNvPr id="163" name="Google Shape;163;p29"/>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2700"/>
              <a:buFont typeface="Robot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29"/>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lt1"/>
              </a:buClr>
              <a:buSzPts val="1200"/>
              <a:buChar char="•"/>
              <a:defRPr>
                <a:solidFill>
                  <a:schemeClr val="lt1"/>
                </a:solidFill>
                <a:latin typeface="Roboto Light"/>
                <a:ea typeface="Roboto Light"/>
                <a:cs typeface="Roboto Light"/>
                <a:sym typeface="Roboto Light"/>
              </a:defRPr>
            </a:lvl1pPr>
            <a:lvl2pPr indent="-295275" lvl="1" marL="914400" algn="l">
              <a:lnSpc>
                <a:spcPct val="100000"/>
              </a:lnSpc>
              <a:spcBef>
                <a:spcPts val="600"/>
              </a:spcBef>
              <a:spcAft>
                <a:spcPts val="0"/>
              </a:spcAft>
              <a:buClr>
                <a:schemeClr val="lt1"/>
              </a:buClr>
              <a:buSzPts val="1050"/>
              <a:buChar char="•"/>
              <a:defRPr>
                <a:solidFill>
                  <a:schemeClr val="lt1"/>
                </a:solidFill>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5" name="Google Shape;165;p29"/>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u="none" cap="none" strike="noStrike">
                <a:solidFill>
                  <a:schemeClr val="lt1"/>
                </a:solidFill>
                <a:latin typeface="Roboto Light"/>
                <a:ea typeface="Roboto Light"/>
                <a:cs typeface="Roboto Light"/>
                <a:sym typeface="Roboto Light"/>
              </a:defRPr>
            </a:lvl1pPr>
            <a:lvl2pPr indent="0" lvl="1" marL="0" marR="0" rtl="0" algn="r">
              <a:spcBef>
                <a:spcPts val="0"/>
              </a:spcBef>
              <a:buNone/>
              <a:defRPr b="0" i="0" sz="750" u="none" cap="none" strike="noStrike">
                <a:solidFill>
                  <a:schemeClr val="lt1"/>
                </a:solidFill>
                <a:latin typeface="Roboto Light"/>
                <a:ea typeface="Roboto Light"/>
                <a:cs typeface="Roboto Light"/>
                <a:sym typeface="Roboto Light"/>
              </a:defRPr>
            </a:lvl2pPr>
            <a:lvl3pPr indent="0" lvl="2" marL="0" marR="0" rtl="0" algn="r">
              <a:spcBef>
                <a:spcPts val="0"/>
              </a:spcBef>
              <a:buNone/>
              <a:defRPr b="0" i="0" sz="750" u="none" cap="none" strike="noStrike">
                <a:solidFill>
                  <a:schemeClr val="lt1"/>
                </a:solidFill>
                <a:latin typeface="Roboto Light"/>
                <a:ea typeface="Roboto Light"/>
                <a:cs typeface="Roboto Light"/>
                <a:sym typeface="Roboto Light"/>
              </a:defRPr>
            </a:lvl3pPr>
            <a:lvl4pPr indent="0" lvl="3" marL="0" marR="0" rtl="0" algn="r">
              <a:spcBef>
                <a:spcPts val="0"/>
              </a:spcBef>
              <a:buNone/>
              <a:defRPr b="0" i="0" sz="750" u="none" cap="none" strike="noStrike">
                <a:solidFill>
                  <a:schemeClr val="lt1"/>
                </a:solidFill>
                <a:latin typeface="Roboto Light"/>
                <a:ea typeface="Roboto Light"/>
                <a:cs typeface="Roboto Light"/>
                <a:sym typeface="Roboto Light"/>
              </a:defRPr>
            </a:lvl4pPr>
            <a:lvl5pPr indent="0" lvl="4" marL="0" marR="0" rtl="0" algn="r">
              <a:spcBef>
                <a:spcPts val="0"/>
              </a:spcBef>
              <a:buNone/>
              <a:defRPr b="0" i="0" sz="750" u="none" cap="none" strike="noStrike">
                <a:solidFill>
                  <a:schemeClr val="lt1"/>
                </a:solidFill>
                <a:latin typeface="Roboto Light"/>
                <a:ea typeface="Roboto Light"/>
                <a:cs typeface="Roboto Light"/>
                <a:sym typeface="Roboto Light"/>
              </a:defRPr>
            </a:lvl5pPr>
            <a:lvl6pPr indent="0" lvl="5" marL="0" marR="0" rtl="0" algn="r">
              <a:spcBef>
                <a:spcPts val="0"/>
              </a:spcBef>
              <a:buNone/>
              <a:defRPr b="0" i="0" sz="750" u="none" cap="none" strike="noStrike">
                <a:solidFill>
                  <a:schemeClr val="lt1"/>
                </a:solidFill>
                <a:latin typeface="Roboto Light"/>
                <a:ea typeface="Roboto Light"/>
                <a:cs typeface="Roboto Light"/>
                <a:sym typeface="Roboto Light"/>
              </a:defRPr>
            </a:lvl6pPr>
            <a:lvl7pPr indent="0" lvl="6" marL="0" marR="0" rtl="0" algn="r">
              <a:spcBef>
                <a:spcPts val="0"/>
              </a:spcBef>
              <a:buNone/>
              <a:defRPr b="0" i="0" sz="750" u="none" cap="none" strike="noStrike">
                <a:solidFill>
                  <a:schemeClr val="lt1"/>
                </a:solidFill>
                <a:latin typeface="Roboto Light"/>
                <a:ea typeface="Roboto Light"/>
                <a:cs typeface="Roboto Light"/>
                <a:sym typeface="Roboto Light"/>
              </a:defRPr>
            </a:lvl7pPr>
            <a:lvl8pPr indent="0" lvl="7" marL="0" marR="0" rtl="0" algn="r">
              <a:spcBef>
                <a:spcPts val="0"/>
              </a:spcBef>
              <a:buNone/>
              <a:defRPr b="0" i="0" sz="750" u="none" cap="none" strike="noStrike">
                <a:solidFill>
                  <a:schemeClr val="lt1"/>
                </a:solidFill>
                <a:latin typeface="Roboto Light"/>
                <a:ea typeface="Roboto Light"/>
                <a:cs typeface="Roboto Light"/>
                <a:sym typeface="Roboto Light"/>
              </a:defRPr>
            </a:lvl8pPr>
            <a:lvl9pPr indent="0" lvl="8" marL="0" marR="0" rtl="0" algn="r">
              <a:spcBef>
                <a:spcPts val="0"/>
              </a:spcBef>
              <a:buNone/>
              <a:defRPr b="0" i="0" sz="750" u="none" cap="none" strike="noStrike">
                <a:solidFill>
                  <a:schemeClr val="lt1"/>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66" name="Google Shape;166;p29"/>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Be Vietnam Pro SemiBold"/>
              <a:buNone/>
            </a:pPr>
            <a:r>
              <a:rPr b="0" i="0" lang="en-GB" sz="750" u="none" cap="none" strike="noStrike">
                <a:solidFill>
                  <a:schemeClr val="lt1"/>
                </a:solidFill>
                <a:latin typeface="Be Vietnam Pro SemiBold"/>
                <a:ea typeface="Be Vietnam Pro SemiBold"/>
                <a:cs typeface="Be Vietnam Pro SemiBold"/>
                <a:sym typeface="Be Vietnam Pro SemiBold"/>
              </a:rPr>
              <a:t>PRESCOUTER</a:t>
            </a:r>
            <a:r>
              <a:rPr b="0" i="0" lang="en-GB" sz="750" u="none" cap="none" strike="noStrike">
                <a:solidFill>
                  <a:schemeClr val="lt1"/>
                </a:solidFill>
                <a:latin typeface="Be Vietnam Pro"/>
                <a:ea typeface="Be Vietnam Pro"/>
                <a:cs typeface="Be Vietnam Pro"/>
                <a:sym typeface="Be Vietnam Pro"/>
              </a:rPr>
              <a:t> | </a:t>
            </a:r>
            <a:r>
              <a:rPr b="0" i="0" lang="en-GB" sz="750" u="none" cap="none" strike="noStrike">
                <a:solidFill>
                  <a:schemeClr val="lt1"/>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67" name="Shape 167"/>
        <p:cNvGrpSpPr/>
        <p:nvPr/>
      </p:nvGrpSpPr>
      <p:grpSpPr>
        <a:xfrm>
          <a:off x="0" y="0"/>
          <a:ext cx="0" cy="0"/>
          <a:chOff x="0" y="0"/>
          <a:chExt cx="0" cy="0"/>
        </a:xfrm>
      </p:grpSpPr>
      <p:pic>
        <p:nvPicPr>
          <p:cNvPr id="168" name="Google Shape;168;p30"/>
          <p:cNvPicPr preferRelativeResize="0"/>
          <p:nvPr/>
        </p:nvPicPr>
        <p:blipFill rotWithShape="1">
          <a:blip r:embed="rId2">
            <a:alphaModFix/>
          </a:blip>
          <a:srcRect b="0" l="0" r="0" t="0"/>
          <a:stretch/>
        </p:blipFill>
        <p:spPr>
          <a:xfrm flipH="1">
            <a:off x="-66140" y="-37214"/>
            <a:ext cx="9273742" cy="521792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9" name="Shape 169"/>
        <p:cNvGrpSpPr/>
        <p:nvPr/>
      </p:nvGrpSpPr>
      <p:grpSpPr>
        <a:xfrm>
          <a:off x="0" y="0"/>
          <a:ext cx="0" cy="0"/>
          <a:chOff x="0" y="0"/>
          <a:chExt cx="0" cy="0"/>
        </a:xfrm>
      </p:grpSpPr>
      <p:pic>
        <p:nvPicPr>
          <p:cNvPr id="170" name="Google Shape;170;p31"/>
          <p:cNvPicPr preferRelativeResize="0"/>
          <p:nvPr/>
        </p:nvPicPr>
        <p:blipFill rotWithShape="1">
          <a:blip r:embed="rId2">
            <a:alphaModFix/>
          </a:blip>
          <a:srcRect b="0" l="0" r="53891" t="0"/>
          <a:stretch/>
        </p:blipFill>
        <p:spPr>
          <a:xfrm>
            <a:off x="-36661" y="-47846"/>
            <a:ext cx="4289724" cy="5236096"/>
          </a:xfrm>
          <a:prstGeom prst="rect">
            <a:avLst/>
          </a:prstGeom>
          <a:noFill/>
          <a:ln>
            <a:noFill/>
          </a:ln>
        </p:spPr>
      </p:pic>
      <p:sp>
        <p:nvSpPr>
          <p:cNvPr id="171" name="Google Shape;171;p31"/>
          <p:cNvSpPr txBox="1"/>
          <p:nvPr>
            <p:ph type="title"/>
          </p:nvPr>
        </p:nvSpPr>
        <p:spPr>
          <a:xfrm>
            <a:off x="247650" y="2151860"/>
            <a:ext cx="3784599" cy="112514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Robot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31"/>
          <p:cNvSpPr txBox="1"/>
          <p:nvPr>
            <p:ph idx="1" type="body"/>
          </p:nvPr>
        </p:nvSpPr>
        <p:spPr>
          <a:xfrm>
            <a:off x="247651" y="3442099"/>
            <a:ext cx="3784599" cy="53935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chemeClr val="lt1"/>
              </a:buClr>
              <a:buSzPts val="1800"/>
              <a:buNone/>
              <a:defRPr sz="1800">
                <a:solidFill>
                  <a:schemeClr val="lt1"/>
                </a:solidFill>
              </a:defRPr>
            </a:lvl1pPr>
            <a:lvl2pPr indent="-228600" lvl="1" marL="914400" algn="l">
              <a:lnSpc>
                <a:spcPct val="100000"/>
              </a:lnSpc>
              <a:spcBef>
                <a:spcPts val="600"/>
              </a:spcBef>
              <a:spcAft>
                <a:spcPts val="0"/>
              </a:spcAft>
              <a:buClr>
                <a:srgbClr val="8E8E8E"/>
              </a:buClr>
              <a:buSzPts val="1500"/>
              <a:buNone/>
              <a:defRPr sz="1500">
                <a:solidFill>
                  <a:srgbClr val="8E8E8E"/>
                </a:solidFill>
              </a:defRPr>
            </a:lvl2pPr>
            <a:lvl3pPr indent="-228600" lvl="2" marL="1371600" algn="l">
              <a:lnSpc>
                <a:spcPct val="90000"/>
              </a:lnSpc>
              <a:spcBef>
                <a:spcPts val="375"/>
              </a:spcBef>
              <a:spcAft>
                <a:spcPts val="0"/>
              </a:spcAft>
              <a:buClr>
                <a:srgbClr val="8E8E8E"/>
              </a:buClr>
              <a:buSzPts val="1350"/>
              <a:buNone/>
              <a:defRPr sz="1350">
                <a:solidFill>
                  <a:srgbClr val="8E8E8E"/>
                </a:solidFill>
              </a:defRPr>
            </a:lvl3pPr>
            <a:lvl4pPr indent="-228600" lvl="3" marL="1828800" algn="l">
              <a:lnSpc>
                <a:spcPct val="90000"/>
              </a:lnSpc>
              <a:spcBef>
                <a:spcPts val="375"/>
              </a:spcBef>
              <a:spcAft>
                <a:spcPts val="0"/>
              </a:spcAft>
              <a:buClr>
                <a:srgbClr val="8E8E8E"/>
              </a:buClr>
              <a:buSzPts val="1200"/>
              <a:buNone/>
              <a:defRPr sz="1200">
                <a:solidFill>
                  <a:srgbClr val="8E8E8E"/>
                </a:solidFill>
              </a:defRPr>
            </a:lvl4pPr>
            <a:lvl5pPr indent="-228600" lvl="4" marL="2286000" algn="l">
              <a:lnSpc>
                <a:spcPct val="90000"/>
              </a:lnSpc>
              <a:spcBef>
                <a:spcPts val="375"/>
              </a:spcBef>
              <a:spcAft>
                <a:spcPts val="0"/>
              </a:spcAft>
              <a:buClr>
                <a:srgbClr val="8E8E8E"/>
              </a:buClr>
              <a:buSzPts val="1200"/>
              <a:buNone/>
              <a:defRPr sz="1200">
                <a:solidFill>
                  <a:srgbClr val="8E8E8E"/>
                </a:solidFill>
              </a:defRPr>
            </a:lvl5pPr>
            <a:lvl6pPr indent="-228600" lvl="5" marL="2743200" algn="l">
              <a:lnSpc>
                <a:spcPct val="90000"/>
              </a:lnSpc>
              <a:spcBef>
                <a:spcPts val="375"/>
              </a:spcBef>
              <a:spcAft>
                <a:spcPts val="0"/>
              </a:spcAft>
              <a:buClr>
                <a:srgbClr val="8E8E8E"/>
              </a:buClr>
              <a:buSzPts val="1200"/>
              <a:buNone/>
              <a:defRPr sz="1200">
                <a:solidFill>
                  <a:srgbClr val="8E8E8E"/>
                </a:solidFill>
              </a:defRPr>
            </a:lvl6pPr>
            <a:lvl7pPr indent="-228600" lvl="6" marL="3200400" algn="l">
              <a:lnSpc>
                <a:spcPct val="90000"/>
              </a:lnSpc>
              <a:spcBef>
                <a:spcPts val="375"/>
              </a:spcBef>
              <a:spcAft>
                <a:spcPts val="0"/>
              </a:spcAft>
              <a:buClr>
                <a:srgbClr val="8E8E8E"/>
              </a:buClr>
              <a:buSzPts val="1200"/>
              <a:buNone/>
              <a:defRPr sz="1200">
                <a:solidFill>
                  <a:srgbClr val="8E8E8E"/>
                </a:solidFill>
              </a:defRPr>
            </a:lvl7pPr>
            <a:lvl8pPr indent="-228600" lvl="7" marL="3657600" algn="l">
              <a:lnSpc>
                <a:spcPct val="90000"/>
              </a:lnSpc>
              <a:spcBef>
                <a:spcPts val="375"/>
              </a:spcBef>
              <a:spcAft>
                <a:spcPts val="0"/>
              </a:spcAft>
              <a:buClr>
                <a:srgbClr val="8E8E8E"/>
              </a:buClr>
              <a:buSzPts val="1200"/>
              <a:buNone/>
              <a:defRPr sz="1200">
                <a:solidFill>
                  <a:srgbClr val="8E8E8E"/>
                </a:solidFill>
              </a:defRPr>
            </a:lvl8pPr>
            <a:lvl9pPr indent="-228600" lvl="8" marL="4114800" algn="l">
              <a:lnSpc>
                <a:spcPct val="90000"/>
              </a:lnSpc>
              <a:spcBef>
                <a:spcPts val="375"/>
              </a:spcBef>
              <a:spcAft>
                <a:spcPts val="0"/>
              </a:spcAft>
              <a:buClr>
                <a:srgbClr val="8E8E8E"/>
              </a:buClr>
              <a:buSzPts val="1200"/>
              <a:buNone/>
              <a:defRPr sz="1200">
                <a:solidFill>
                  <a:srgbClr val="8E8E8E"/>
                </a:solidFill>
              </a:defRPr>
            </a:lvl9pPr>
          </a:lstStyle>
          <a:p/>
        </p:txBody>
      </p:sp>
      <p:sp>
        <p:nvSpPr>
          <p:cNvPr id="173" name="Google Shape;173;p31"/>
          <p:cNvSpPr txBox="1"/>
          <p:nvPr/>
        </p:nvSpPr>
        <p:spPr>
          <a:xfrm>
            <a:off x="4777274"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accent1"/>
              </a:buClr>
              <a:buSzPts val="750"/>
              <a:buFont typeface="Be Vietnam Pro SemiBold"/>
              <a:buNone/>
            </a:pPr>
            <a:r>
              <a:rPr b="1" i="0" lang="en-GB" sz="750" u="none" cap="none" strike="noStrike">
                <a:solidFill>
                  <a:schemeClr val="accent1"/>
                </a:solidFill>
                <a:latin typeface="Be Vietnam Pro SemiBold"/>
                <a:ea typeface="Be Vietnam Pro SemiBold"/>
                <a:cs typeface="Be Vietnam Pro SemiBold"/>
                <a:sym typeface="Be Vietnam Pro SemiBold"/>
              </a:rPr>
              <a:t>PRE</a:t>
            </a:r>
            <a:r>
              <a:rPr b="1"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7" name="Shape 17"/>
        <p:cNvGrpSpPr/>
        <p:nvPr/>
      </p:nvGrpSpPr>
      <p:grpSpPr>
        <a:xfrm>
          <a:off x="0" y="0"/>
          <a:ext cx="0" cy="0"/>
          <a:chOff x="0" y="0"/>
          <a:chExt cx="0" cy="0"/>
        </a:xfrm>
      </p:grpSpPr>
      <p:sp>
        <p:nvSpPr>
          <p:cNvPr id="18" name="Google Shape;18;p4"/>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 name="Google Shape;20;p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750" u="none" cap="none" strike="noStrike">
                <a:solidFill>
                  <a:srgbClr val="191919"/>
                </a:solidFill>
                <a:latin typeface="Raleway"/>
                <a:ea typeface="Raleway"/>
                <a:cs typeface="Raleway"/>
                <a:sym typeface="Raleway"/>
              </a:defRPr>
            </a:lvl1pPr>
            <a:lvl2pPr indent="0" lvl="1" marL="0" marR="0" rtl="0" algn="r">
              <a:spcBef>
                <a:spcPts val="0"/>
              </a:spcBef>
              <a:buNone/>
              <a:defRPr b="0" i="0" sz="750" u="none" cap="none" strike="noStrike">
                <a:solidFill>
                  <a:srgbClr val="191919"/>
                </a:solidFill>
                <a:latin typeface="Raleway"/>
                <a:ea typeface="Raleway"/>
                <a:cs typeface="Raleway"/>
                <a:sym typeface="Raleway"/>
              </a:defRPr>
            </a:lvl2pPr>
            <a:lvl3pPr indent="0" lvl="2" marL="0" marR="0" rtl="0" algn="r">
              <a:spcBef>
                <a:spcPts val="0"/>
              </a:spcBef>
              <a:buNone/>
              <a:defRPr b="0" i="0" sz="750" u="none" cap="none" strike="noStrike">
                <a:solidFill>
                  <a:srgbClr val="191919"/>
                </a:solidFill>
                <a:latin typeface="Raleway"/>
                <a:ea typeface="Raleway"/>
                <a:cs typeface="Raleway"/>
                <a:sym typeface="Raleway"/>
              </a:defRPr>
            </a:lvl3pPr>
            <a:lvl4pPr indent="0" lvl="3" marL="0" marR="0" rtl="0" algn="r">
              <a:spcBef>
                <a:spcPts val="0"/>
              </a:spcBef>
              <a:buNone/>
              <a:defRPr b="0" i="0" sz="750" u="none" cap="none" strike="noStrike">
                <a:solidFill>
                  <a:srgbClr val="191919"/>
                </a:solidFill>
                <a:latin typeface="Raleway"/>
                <a:ea typeface="Raleway"/>
                <a:cs typeface="Raleway"/>
                <a:sym typeface="Raleway"/>
              </a:defRPr>
            </a:lvl4pPr>
            <a:lvl5pPr indent="0" lvl="4" marL="0" marR="0" rtl="0" algn="r">
              <a:spcBef>
                <a:spcPts val="0"/>
              </a:spcBef>
              <a:buNone/>
              <a:defRPr b="0" i="0" sz="750" u="none" cap="none" strike="noStrike">
                <a:solidFill>
                  <a:srgbClr val="191919"/>
                </a:solidFill>
                <a:latin typeface="Raleway"/>
                <a:ea typeface="Raleway"/>
                <a:cs typeface="Raleway"/>
                <a:sym typeface="Raleway"/>
              </a:defRPr>
            </a:lvl5pPr>
            <a:lvl6pPr indent="0" lvl="5" marL="0" marR="0" rtl="0" algn="r">
              <a:spcBef>
                <a:spcPts val="0"/>
              </a:spcBef>
              <a:buNone/>
              <a:defRPr b="0" i="0" sz="750" u="none" cap="none" strike="noStrike">
                <a:solidFill>
                  <a:srgbClr val="191919"/>
                </a:solidFill>
                <a:latin typeface="Raleway"/>
                <a:ea typeface="Raleway"/>
                <a:cs typeface="Raleway"/>
                <a:sym typeface="Raleway"/>
              </a:defRPr>
            </a:lvl6pPr>
            <a:lvl7pPr indent="0" lvl="6" marL="0" marR="0" rtl="0" algn="r">
              <a:spcBef>
                <a:spcPts val="0"/>
              </a:spcBef>
              <a:buNone/>
              <a:defRPr b="0" i="0" sz="750" u="none" cap="none" strike="noStrike">
                <a:solidFill>
                  <a:srgbClr val="191919"/>
                </a:solidFill>
                <a:latin typeface="Raleway"/>
                <a:ea typeface="Raleway"/>
                <a:cs typeface="Raleway"/>
                <a:sym typeface="Raleway"/>
              </a:defRPr>
            </a:lvl7pPr>
            <a:lvl8pPr indent="0" lvl="7" marL="0" marR="0" rtl="0" algn="r">
              <a:spcBef>
                <a:spcPts val="0"/>
              </a:spcBef>
              <a:buNone/>
              <a:defRPr b="0" i="0" sz="750" u="none" cap="none" strike="noStrike">
                <a:solidFill>
                  <a:srgbClr val="191919"/>
                </a:solidFill>
                <a:latin typeface="Raleway"/>
                <a:ea typeface="Raleway"/>
                <a:cs typeface="Raleway"/>
                <a:sym typeface="Raleway"/>
              </a:defRPr>
            </a:lvl8pPr>
            <a:lvl9pPr indent="0" lvl="8" marL="0" marR="0" rtl="0" algn="r">
              <a:spcBef>
                <a:spcPts val="0"/>
              </a:spcBef>
              <a:buNone/>
              <a:defRPr b="0" i="0" sz="750" u="none" cap="none" strike="noStrike">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1" name="Google Shape;21;p4"/>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174" name="Shape 174"/>
        <p:cNvGrpSpPr/>
        <p:nvPr/>
      </p:nvGrpSpPr>
      <p:grpSpPr>
        <a:xfrm>
          <a:off x="0" y="0"/>
          <a:ext cx="0" cy="0"/>
          <a:chOff x="0" y="0"/>
          <a:chExt cx="0" cy="0"/>
        </a:xfrm>
      </p:grpSpPr>
      <p:sp>
        <p:nvSpPr>
          <p:cNvPr id="175" name="Google Shape;175;p32"/>
          <p:cNvSpPr/>
          <p:nvPr/>
        </p:nvSpPr>
        <p:spPr>
          <a:xfrm>
            <a:off x="5010148" y="0"/>
            <a:ext cx="4133852" cy="5143499"/>
          </a:xfrm>
          <a:prstGeom prst="rect">
            <a:avLst/>
          </a:prstGeom>
          <a:gradFill>
            <a:gsLst>
              <a:gs pos="0">
                <a:srgbClr val="CCE5F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176" name="Google Shape;176;p32"/>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77" name="Google Shape;177;p32"/>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178" name="Shape 178"/>
        <p:cNvGrpSpPr/>
        <p:nvPr/>
      </p:nvGrpSpPr>
      <p:grpSpPr>
        <a:xfrm>
          <a:off x="0" y="0"/>
          <a:ext cx="0" cy="0"/>
          <a:chOff x="0" y="0"/>
          <a:chExt cx="0" cy="0"/>
        </a:xfrm>
      </p:grpSpPr>
      <p:sp>
        <p:nvSpPr>
          <p:cNvPr id="179" name="Google Shape;179;p33"/>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33"/>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1" name="Google Shape;181;p3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82" name="Google Shape;182;p33"/>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183" name="Shape 183"/>
        <p:cNvGrpSpPr/>
        <p:nvPr/>
      </p:nvGrpSpPr>
      <p:grpSpPr>
        <a:xfrm>
          <a:off x="0" y="0"/>
          <a:ext cx="0" cy="0"/>
          <a:chOff x="0" y="0"/>
          <a:chExt cx="0" cy="0"/>
        </a:xfrm>
      </p:grpSpPr>
      <p:sp>
        <p:nvSpPr>
          <p:cNvPr id="184" name="Google Shape;184;p34"/>
          <p:cNvSpPr/>
          <p:nvPr/>
        </p:nvSpPr>
        <p:spPr>
          <a:xfrm>
            <a:off x="5117906" y="0"/>
            <a:ext cx="4026093" cy="5143499"/>
          </a:xfrm>
          <a:prstGeom prst="rect">
            <a:avLst/>
          </a:prstGeom>
          <a:gradFill>
            <a:gsLst>
              <a:gs pos="0">
                <a:srgbClr val="CCE5F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185" name="Google Shape;185;p3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86" name="Google Shape;186;p34"/>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187" name="Shape 187"/>
        <p:cNvGrpSpPr/>
        <p:nvPr/>
      </p:nvGrpSpPr>
      <p:grpSpPr>
        <a:xfrm>
          <a:off x="0" y="0"/>
          <a:ext cx="0" cy="0"/>
          <a:chOff x="0" y="0"/>
          <a:chExt cx="0" cy="0"/>
        </a:xfrm>
      </p:grpSpPr>
      <p:sp>
        <p:nvSpPr>
          <p:cNvPr id="188" name="Google Shape;188;p35"/>
          <p:cNvSpPr/>
          <p:nvPr/>
        </p:nvSpPr>
        <p:spPr>
          <a:xfrm>
            <a:off x="5502349" y="0"/>
            <a:ext cx="3641650" cy="5143499"/>
          </a:xfrm>
          <a:prstGeom prst="rect">
            <a:avLst/>
          </a:prstGeom>
          <a:gradFill>
            <a:gsLst>
              <a:gs pos="0">
                <a:srgbClr val="CCE5F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189" name="Google Shape;189;p35"/>
          <p:cNvPicPr preferRelativeResize="0"/>
          <p:nvPr/>
        </p:nvPicPr>
        <p:blipFill rotWithShape="1">
          <a:blip r:embed="rId2">
            <a:alphaModFix/>
          </a:blip>
          <a:srcRect b="0" l="17579" r="0" t="0"/>
          <a:stretch/>
        </p:blipFill>
        <p:spPr>
          <a:xfrm flipH="1" rot="-5400000">
            <a:off x="5138331" y="1374444"/>
            <a:ext cx="5090339" cy="2341448"/>
          </a:xfrm>
          <a:custGeom>
            <a:rect b="b" l="l" r="r" t="t"/>
            <a:pathLst>
              <a:path extrusionOk="0" h="2341448" w="5090339">
                <a:moveTo>
                  <a:pt x="0" y="0"/>
                </a:moveTo>
                <a:lnTo>
                  <a:pt x="0" y="2341448"/>
                </a:lnTo>
                <a:lnTo>
                  <a:pt x="5090339" y="2341448"/>
                </a:lnTo>
                <a:lnTo>
                  <a:pt x="5090339" y="0"/>
                </a:lnTo>
                <a:close/>
              </a:path>
            </a:pathLst>
          </a:custGeom>
          <a:noFill/>
          <a:ln>
            <a:noFill/>
          </a:ln>
        </p:spPr>
      </p:pic>
      <p:sp>
        <p:nvSpPr>
          <p:cNvPr id="190" name="Google Shape;190;p3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91" name="Google Shape;191;p35"/>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92" name="Shape 192"/>
        <p:cNvGrpSpPr/>
        <p:nvPr/>
      </p:nvGrpSpPr>
      <p:grpSpPr>
        <a:xfrm>
          <a:off x="0" y="0"/>
          <a:ext cx="0" cy="0"/>
          <a:chOff x="0" y="0"/>
          <a:chExt cx="0" cy="0"/>
        </a:xfrm>
      </p:grpSpPr>
      <p:sp>
        <p:nvSpPr>
          <p:cNvPr id="193" name="Google Shape;193;p36"/>
          <p:cNvSpPr txBox="1"/>
          <p:nvPr/>
        </p:nvSpPr>
        <p:spPr>
          <a:xfrm>
            <a:off x="4777274"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accent1"/>
              </a:buClr>
              <a:buSzPts val="750"/>
              <a:buFont typeface="Be Vietnam Pro SemiBold"/>
              <a:buNone/>
            </a:pPr>
            <a:r>
              <a:rPr b="1" i="0" lang="en-GB" sz="750" u="none" cap="none" strike="noStrike">
                <a:solidFill>
                  <a:schemeClr val="accent1"/>
                </a:solidFill>
                <a:latin typeface="Be Vietnam Pro SemiBold"/>
                <a:ea typeface="Be Vietnam Pro SemiBold"/>
                <a:cs typeface="Be Vietnam Pro SemiBold"/>
                <a:sym typeface="Be Vietnam Pro SemiBold"/>
              </a:rPr>
              <a:t>PRE</a:t>
            </a:r>
            <a:r>
              <a:rPr b="1"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pic>
        <p:nvPicPr>
          <p:cNvPr id="194" name="Google Shape;194;p36"/>
          <p:cNvPicPr preferRelativeResize="0"/>
          <p:nvPr/>
        </p:nvPicPr>
        <p:blipFill rotWithShape="1">
          <a:blip r:embed="rId2">
            <a:alphaModFix/>
          </a:blip>
          <a:srcRect b="0" l="0" r="0" t="0"/>
          <a:stretch/>
        </p:blipFill>
        <p:spPr>
          <a:xfrm>
            <a:off x="-30405" y="-37214"/>
            <a:ext cx="4263282" cy="521792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95" name="Shape 195"/>
        <p:cNvGrpSpPr/>
        <p:nvPr/>
      </p:nvGrpSpPr>
      <p:grpSpPr>
        <a:xfrm>
          <a:off x="0" y="0"/>
          <a:ext cx="0" cy="0"/>
          <a:chOff x="0" y="0"/>
          <a:chExt cx="0" cy="0"/>
        </a:xfrm>
      </p:grpSpPr>
      <p:pic>
        <p:nvPicPr>
          <p:cNvPr id="196" name="Google Shape;196;p37"/>
          <p:cNvPicPr preferRelativeResize="0"/>
          <p:nvPr/>
        </p:nvPicPr>
        <p:blipFill rotWithShape="1">
          <a:blip r:embed="rId2">
            <a:alphaModFix/>
          </a:blip>
          <a:srcRect b="0" l="0" r="0" t="0"/>
          <a:stretch/>
        </p:blipFill>
        <p:spPr>
          <a:xfrm>
            <a:off x="5461347" y="0"/>
            <a:ext cx="3683241" cy="5143500"/>
          </a:xfrm>
          <a:prstGeom prst="rect">
            <a:avLst/>
          </a:prstGeom>
          <a:noFill/>
          <a:ln>
            <a:noFill/>
          </a:ln>
        </p:spPr>
      </p:pic>
      <p:sp>
        <p:nvSpPr>
          <p:cNvPr id="197" name="Google Shape;197;p37"/>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98" name="Shape 198"/>
        <p:cNvGrpSpPr/>
        <p:nvPr/>
      </p:nvGrpSpPr>
      <p:grpSpPr>
        <a:xfrm>
          <a:off x="0" y="0"/>
          <a:ext cx="0" cy="0"/>
          <a:chOff x="0" y="0"/>
          <a:chExt cx="0" cy="0"/>
        </a:xfrm>
      </p:grpSpPr>
      <p:pic>
        <p:nvPicPr>
          <p:cNvPr id="199" name="Google Shape;199;p38"/>
          <p:cNvPicPr preferRelativeResize="0"/>
          <p:nvPr/>
        </p:nvPicPr>
        <p:blipFill rotWithShape="1">
          <a:blip r:embed="rId2">
            <a:alphaModFix/>
          </a:blip>
          <a:srcRect b="0" l="0" r="0" t="0"/>
          <a:stretch/>
        </p:blipFill>
        <p:spPr>
          <a:xfrm>
            <a:off x="-30018" y="-47847"/>
            <a:ext cx="3287018" cy="5239194"/>
          </a:xfrm>
          <a:prstGeom prst="rect">
            <a:avLst/>
          </a:prstGeom>
          <a:noFill/>
          <a:ln>
            <a:noFill/>
          </a:ln>
        </p:spPr>
      </p:pic>
      <p:sp>
        <p:nvSpPr>
          <p:cNvPr id="200" name="Google Shape;200;p38"/>
          <p:cNvSpPr txBox="1"/>
          <p:nvPr/>
        </p:nvSpPr>
        <p:spPr>
          <a:xfrm>
            <a:off x="4777274"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accent1"/>
              </a:buClr>
              <a:buSzPts val="750"/>
              <a:buFont typeface="Be Vietnam Pro SemiBold"/>
              <a:buNone/>
            </a:pPr>
            <a:r>
              <a:rPr b="1" i="0" lang="en-GB" sz="750" u="none" cap="none" strike="noStrike">
                <a:solidFill>
                  <a:schemeClr val="accent1"/>
                </a:solidFill>
                <a:latin typeface="Be Vietnam Pro SemiBold"/>
                <a:ea typeface="Be Vietnam Pro SemiBold"/>
                <a:cs typeface="Be Vietnam Pro SemiBold"/>
                <a:sym typeface="Be Vietnam Pro SemiBold"/>
              </a:rPr>
              <a:t>PRE</a:t>
            </a:r>
            <a:r>
              <a:rPr b="1"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Be Vietnam Pro SemiBold"/>
                <a:ea typeface="Be Vietnam Pro SemiBold"/>
                <a:cs typeface="Be Vietnam Pro SemiBold"/>
                <a:sym typeface="Be Vietnam Pro SemiBold"/>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1" name="Shape 201"/>
        <p:cNvGrpSpPr/>
        <p:nvPr/>
      </p:nvGrpSpPr>
      <p:grpSpPr>
        <a:xfrm>
          <a:off x="0" y="0"/>
          <a:ext cx="0" cy="0"/>
          <a:chOff x="0" y="0"/>
          <a:chExt cx="0" cy="0"/>
        </a:xfrm>
      </p:grpSpPr>
      <p:sp>
        <p:nvSpPr>
          <p:cNvPr id="202" name="Google Shape;202;p39"/>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3" name="Google Shape;203;p39"/>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4" name="Google Shape;204;p39"/>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05" name="Google Shape;205;p39"/>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
        <p:nvSpPr>
          <p:cNvPr id="206" name="Google Shape;206;p39"/>
          <p:cNvSpPr/>
          <p:nvPr/>
        </p:nvSpPr>
        <p:spPr>
          <a:xfrm rot="-5400000">
            <a:off x="4549140" y="548640"/>
            <a:ext cx="45719" cy="9144000"/>
          </a:xfrm>
          <a:prstGeom prst="round2SameRect">
            <a:avLst>
              <a:gd fmla="val 0" name="adj1"/>
              <a:gd fmla="val 0" name="adj2"/>
            </a:avLst>
          </a:prstGeom>
          <a:gradFill>
            <a:gsLst>
              <a:gs pos="0">
                <a:schemeClr val="accent1"/>
              </a:gs>
              <a:gs pos="84100">
                <a:srgbClr val="15293E"/>
              </a:gs>
              <a:gs pos="100000">
                <a:srgbClr val="191919"/>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207" name="Shape 207"/>
        <p:cNvGrpSpPr/>
        <p:nvPr/>
      </p:nvGrpSpPr>
      <p:grpSpPr>
        <a:xfrm>
          <a:off x="0" y="0"/>
          <a:ext cx="0" cy="0"/>
          <a:chOff x="0" y="0"/>
          <a:chExt cx="0" cy="0"/>
        </a:xfrm>
      </p:grpSpPr>
      <p:pic>
        <p:nvPicPr>
          <p:cNvPr id="208" name="Google Shape;208;p40"/>
          <p:cNvPicPr preferRelativeResize="0"/>
          <p:nvPr/>
        </p:nvPicPr>
        <p:blipFill rotWithShape="1">
          <a:blip r:embed="rId2">
            <a:alphaModFix/>
          </a:blip>
          <a:srcRect b="0" l="0" r="0" t="0"/>
          <a:stretch/>
        </p:blipFill>
        <p:spPr>
          <a:xfrm>
            <a:off x="-39750" y="-22366"/>
            <a:ext cx="9220964" cy="5188232"/>
          </a:xfrm>
          <a:prstGeom prst="rect">
            <a:avLst/>
          </a:prstGeom>
          <a:noFill/>
          <a:ln>
            <a:noFill/>
          </a:ln>
        </p:spPr>
      </p:pic>
      <p:sp>
        <p:nvSpPr>
          <p:cNvPr id="209" name="Google Shape;209;p4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chemeClr val="lt1"/>
                </a:solidFill>
                <a:latin typeface="Roboto Light"/>
                <a:ea typeface="Roboto Light"/>
                <a:cs typeface="Roboto Light"/>
                <a:sym typeface="Roboto Light"/>
              </a:defRPr>
            </a:lvl1pPr>
            <a:lvl2pPr indent="0" lvl="1" marL="0" marR="0" rtl="0" algn="r">
              <a:spcBef>
                <a:spcPts val="0"/>
              </a:spcBef>
              <a:buNone/>
              <a:defRPr b="0" sz="750">
                <a:solidFill>
                  <a:schemeClr val="lt1"/>
                </a:solidFill>
                <a:latin typeface="Roboto Light"/>
                <a:ea typeface="Roboto Light"/>
                <a:cs typeface="Roboto Light"/>
                <a:sym typeface="Roboto Light"/>
              </a:defRPr>
            </a:lvl2pPr>
            <a:lvl3pPr indent="0" lvl="2" marL="0" marR="0" rtl="0" algn="r">
              <a:spcBef>
                <a:spcPts val="0"/>
              </a:spcBef>
              <a:buNone/>
              <a:defRPr b="0" sz="750">
                <a:solidFill>
                  <a:schemeClr val="lt1"/>
                </a:solidFill>
                <a:latin typeface="Roboto Light"/>
                <a:ea typeface="Roboto Light"/>
                <a:cs typeface="Roboto Light"/>
                <a:sym typeface="Roboto Light"/>
              </a:defRPr>
            </a:lvl3pPr>
            <a:lvl4pPr indent="0" lvl="3" marL="0" marR="0" rtl="0" algn="r">
              <a:spcBef>
                <a:spcPts val="0"/>
              </a:spcBef>
              <a:buNone/>
              <a:defRPr b="0" sz="750">
                <a:solidFill>
                  <a:schemeClr val="lt1"/>
                </a:solidFill>
                <a:latin typeface="Roboto Light"/>
                <a:ea typeface="Roboto Light"/>
                <a:cs typeface="Roboto Light"/>
                <a:sym typeface="Roboto Light"/>
              </a:defRPr>
            </a:lvl4pPr>
            <a:lvl5pPr indent="0" lvl="4" marL="0" marR="0" rtl="0" algn="r">
              <a:spcBef>
                <a:spcPts val="0"/>
              </a:spcBef>
              <a:buNone/>
              <a:defRPr b="0" sz="750">
                <a:solidFill>
                  <a:schemeClr val="lt1"/>
                </a:solidFill>
                <a:latin typeface="Roboto Light"/>
                <a:ea typeface="Roboto Light"/>
                <a:cs typeface="Roboto Light"/>
                <a:sym typeface="Roboto Light"/>
              </a:defRPr>
            </a:lvl5pPr>
            <a:lvl6pPr indent="0" lvl="5" marL="0" marR="0" rtl="0" algn="r">
              <a:spcBef>
                <a:spcPts val="0"/>
              </a:spcBef>
              <a:buNone/>
              <a:defRPr b="0" sz="750">
                <a:solidFill>
                  <a:schemeClr val="lt1"/>
                </a:solidFill>
                <a:latin typeface="Roboto Light"/>
                <a:ea typeface="Roboto Light"/>
                <a:cs typeface="Roboto Light"/>
                <a:sym typeface="Roboto Light"/>
              </a:defRPr>
            </a:lvl6pPr>
            <a:lvl7pPr indent="0" lvl="6" marL="0" marR="0" rtl="0" algn="r">
              <a:spcBef>
                <a:spcPts val="0"/>
              </a:spcBef>
              <a:buNone/>
              <a:defRPr b="0" sz="750">
                <a:solidFill>
                  <a:schemeClr val="lt1"/>
                </a:solidFill>
                <a:latin typeface="Roboto Light"/>
                <a:ea typeface="Roboto Light"/>
                <a:cs typeface="Roboto Light"/>
                <a:sym typeface="Roboto Light"/>
              </a:defRPr>
            </a:lvl7pPr>
            <a:lvl8pPr indent="0" lvl="7" marL="0" marR="0" rtl="0" algn="r">
              <a:spcBef>
                <a:spcPts val="0"/>
              </a:spcBef>
              <a:buNone/>
              <a:defRPr b="0" sz="750">
                <a:solidFill>
                  <a:schemeClr val="lt1"/>
                </a:solidFill>
                <a:latin typeface="Roboto Light"/>
                <a:ea typeface="Roboto Light"/>
                <a:cs typeface="Roboto Light"/>
                <a:sym typeface="Roboto Light"/>
              </a:defRPr>
            </a:lvl8pPr>
            <a:lvl9pPr indent="0" lvl="8" marL="0" marR="0" rtl="0" algn="r">
              <a:spcBef>
                <a:spcPts val="0"/>
              </a:spcBef>
              <a:buNone/>
              <a:defRPr b="0" sz="750">
                <a:solidFill>
                  <a:schemeClr val="lt1"/>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10" name="Google Shape;210;p40"/>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Be Vietnam Pro SemiBold"/>
              <a:buNone/>
            </a:pPr>
            <a:r>
              <a:rPr b="0" i="0" lang="en-GB" sz="750" u="none" cap="none" strike="noStrike">
                <a:solidFill>
                  <a:schemeClr val="lt1"/>
                </a:solidFill>
                <a:latin typeface="Be Vietnam Pro SemiBold"/>
                <a:ea typeface="Be Vietnam Pro SemiBold"/>
                <a:cs typeface="Be Vietnam Pro SemiBold"/>
                <a:sym typeface="Be Vietnam Pro SemiBold"/>
              </a:rPr>
              <a:t>PRESCOUTER</a:t>
            </a:r>
            <a:r>
              <a:rPr b="0" i="0" lang="en-GB" sz="750" u="none" cap="none" strike="noStrike">
                <a:solidFill>
                  <a:schemeClr val="lt1"/>
                </a:solidFill>
                <a:latin typeface="Be Vietnam Pro"/>
                <a:ea typeface="Be Vietnam Pro"/>
                <a:cs typeface="Be Vietnam Pro"/>
                <a:sym typeface="Be Vietnam Pro"/>
              </a:rPr>
              <a:t> | </a:t>
            </a:r>
            <a:r>
              <a:rPr b="0" i="0" lang="en-GB" sz="750" u="none" cap="none" strike="noStrike">
                <a:solidFill>
                  <a:schemeClr val="lt1"/>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211" name="Shape 211"/>
        <p:cNvGrpSpPr/>
        <p:nvPr/>
      </p:nvGrpSpPr>
      <p:grpSpPr>
        <a:xfrm>
          <a:off x="0" y="0"/>
          <a:ext cx="0" cy="0"/>
          <a:chOff x="0" y="0"/>
          <a:chExt cx="0" cy="0"/>
        </a:xfrm>
      </p:grpSpPr>
      <p:sp>
        <p:nvSpPr>
          <p:cNvPr id="212" name="Google Shape;212;p41"/>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41"/>
          <p:cNvSpPr/>
          <p:nvPr>
            <p:ph idx="2" type="pic"/>
          </p:nvPr>
        </p:nvSpPr>
        <p:spPr>
          <a:xfrm>
            <a:off x="513688" y="1408922"/>
            <a:ext cx="1116000" cy="1116000"/>
          </a:xfrm>
          <a:prstGeom prst="ellipse">
            <a:avLst/>
          </a:prstGeom>
          <a:noFill/>
          <a:ln cap="flat" cmpd="sng" w="9525">
            <a:solidFill>
              <a:srgbClr val="B5B5B5"/>
            </a:solidFill>
            <a:prstDash val="dash"/>
            <a:round/>
            <a:headEnd len="sm" w="sm" type="none"/>
            <a:tailEnd len="sm" w="sm" type="none"/>
          </a:ln>
          <a:effectLst>
            <a:outerShdw blurRad="63500" sx="102000" rotWithShape="0" algn="ctr" sy="102000">
              <a:srgbClr val="000000">
                <a:alpha val="40000"/>
              </a:srgbClr>
            </a:outerShdw>
          </a:effectLst>
        </p:spPr>
      </p:sp>
      <p:sp>
        <p:nvSpPr>
          <p:cNvPr id="214" name="Google Shape;214;p41"/>
          <p:cNvSpPr/>
          <p:nvPr>
            <p:ph idx="3" type="pic"/>
          </p:nvPr>
        </p:nvSpPr>
        <p:spPr>
          <a:xfrm>
            <a:off x="4932719" y="1408922"/>
            <a:ext cx="1116000" cy="1116000"/>
          </a:xfrm>
          <a:prstGeom prst="ellipse">
            <a:avLst/>
          </a:prstGeom>
          <a:noFill/>
          <a:ln cap="flat" cmpd="sng" w="9525">
            <a:solidFill>
              <a:srgbClr val="B5B5B5"/>
            </a:solidFill>
            <a:prstDash val="dash"/>
            <a:round/>
            <a:headEnd len="sm" w="sm" type="none"/>
            <a:tailEnd len="sm" w="sm" type="none"/>
          </a:ln>
          <a:effectLst>
            <a:outerShdw blurRad="63500" sx="102000" rotWithShape="0" algn="ctr" sy="102000">
              <a:srgbClr val="000000">
                <a:alpha val="40000"/>
              </a:srgbClr>
            </a:outerShdw>
          </a:effectLst>
        </p:spPr>
      </p:sp>
      <p:sp>
        <p:nvSpPr>
          <p:cNvPr id="215" name="Google Shape;215;p41"/>
          <p:cNvSpPr txBox="1"/>
          <p:nvPr>
            <p:ph idx="1" type="body"/>
          </p:nvPr>
        </p:nvSpPr>
        <p:spPr>
          <a:xfrm>
            <a:off x="431799" y="2721056"/>
            <a:ext cx="3861369" cy="185266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sz="1000">
                <a:latin typeface="Roboto Light"/>
                <a:ea typeface="Roboto Light"/>
                <a:cs typeface="Roboto Light"/>
                <a:sym typeface="Roboto Light"/>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6" name="Google Shape;216;p41"/>
          <p:cNvSpPr txBox="1"/>
          <p:nvPr>
            <p:ph idx="4" type="body"/>
          </p:nvPr>
        </p:nvSpPr>
        <p:spPr>
          <a:xfrm>
            <a:off x="4850831" y="2721055"/>
            <a:ext cx="3861369" cy="185266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sz="1000">
                <a:latin typeface="Roboto Light"/>
                <a:ea typeface="Roboto Light"/>
                <a:cs typeface="Roboto Light"/>
                <a:sym typeface="Roboto Light"/>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7" name="Google Shape;217;p41"/>
          <p:cNvSpPr txBox="1"/>
          <p:nvPr>
            <p:ph idx="5" type="body"/>
          </p:nvPr>
        </p:nvSpPr>
        <p:spPr>
          <a:xfrm>
            <a:off x="1688341" y="1408922"/>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2"/>
              </a:buClr>
              <a:buSzPts val="1200"/>
              <a:buNone/>
              <a:defRPr b="1" sz="1200">
                <a:solidFill>
                  <a:schemeClr val="dk2"/>
                </a:solidFill>
                <a:latin typeface="Roboto"/>
                <a:ea typeface="Roboto"/>
                <a:cs typeface="Roboto"/>
                <a:sym typeface="Roboto"/>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8" name="Google Shape;218;p41"/>
          <p:cNvSpPr txBox="1"/>
          <p:nvPr>
            <p:ph idx="6" type="body"/>
          </p:nvPr>
        </p:nvSpPr>
        <p:spPr>
          <a:xfrm>
            <a:off x="6107372" y="1446435"/>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2"/>
              </a:buClr>
              <a:buSzPts val="1200"/>
              <a:buNone/>
              <a:defRPr b="1" sz="1200">
                <a:solidFill>
                  <a:schemeClr val="dk2"/>
                </a:solidFill>
                <a:latin typeface="Roboto"/>
                <a:ea typeface="Roboto"/>
                <a:cs typeface="Roboto"/>
                <a:sym typeface="Roboto"/>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9" name="Google Shape;219;p41"/>
          <p:cNvSpPr txBox="1"/>
          <p:nvPr>
            <p:ph idx="7" type="body"/>
          </p:nvPr>
        </p:nvSpPr>
        <p:spPr>
          <a:xfrm>
            <a:off x="1688341" y="1701416"/>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b="0" sz="1000">
                <a:solidFill>
                  <a:schemeClr val="dk1"/>
                </a:solidFill>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0" name="Google Shape;220;p41"/>
          <p:cNvSpPr txBox="1"/>
          <p:nvPr>
            <p:ph idx="8" type="body"/>
          </p:nvPr>
        </p:nvSpPr>
        <p:spPr>
          <a:xfrm>
            <a:off x="6107372" y="1738929"/>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b="0" sz="1000">
                <a:solidFill>
                  <a:schemeClr val="dk1"/>
                </a:solidFill>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1" name="Google Shape;221;p4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22" name="Google Shape;222;p41"/>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22" name="Shape 22"/>
        <p:cNvGrpSpPr/>
        <p:nvPr/>
      </p:nvGrpSpPr>
      <p:grpSpPr>
        <a:xfrm>
          <a:off x="0" y="0"/>
          <a:ext cx="0" cy="0"/>
          <a:chOff x="0" y="0"/>
          <a:chExt cx="0" cy="0"/>
        </a:xfrm>
      </p:grpSpPr>
      <p:sp>
        <p:nvSpPr>
          <p:cNvPr id="23" name="Google Shape;23;p5"/>
          <p:cNvSpPr/>
          <p:nvPr/>
        </p:nvSpPr>
        <p:spPr>
          <a:xfrm>
            <a:off x="0" y="0"/>
            <a:ext cx="9144000" cy="5143500"/>
          </a:xfrm>
          <a:prstGeom prst="rect">
            <a:avLst/>
          </a:prstGeom>
          <a:solidFill>
            <a:srgbClr val="CCE5FF">
              <a:alpha val="8156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Roboto"/>
              <a:buNone/>
            </a:pPr>
            <a:r>
              <a:t/>
            </a:r>
            <a:endParaRPr b="0" i="0" sz="1800" u="none" cap="none" strike="noStrike">
              <a:solidFill>
                <a:schemeClr val="lt1"/>
              </a:solidFill>
              <a:latin typeface="Roboto"/>
              <a:ea typeface="Roboto"/>
              <a:cs typeface="Roboto"/>
              <a:sym typeface="Roboto"/>
            </a:endParaRPr>
          </a:p>
        </p:txBody>
      </p:sp>
      <p:sp>
        <p:nvSpPr>
          <p:cNvPr id="24" name="Google Shape;24;p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5" name="Google Shape;25;p5"/>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223" name="Shape 223"/>
        <p:cNvGrpSpPr/>
        <p:nvPr/>
      </p:nvGrpSpPr>
      <p:grpSpPr>
        <a:xfrm>
          <a:off x="0" y="0"/>
          <a:ext cx="0" cy="0"/>
          <a:chOff x="0" y="0"/>
          <a:chExt cx="0" cy="0"/>
        </a:xfrm>
      </p:grpSpPr>
      <p:sp>
        <p:nvSpPr>
          <p:cNvPr id="224" name="Google Shape;224;p42"/>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42"/>
          <p:cNvSpPr txBox="1"/>
          <p:nvPr>
            <p:ph idx="1" type="body"/>
          </p:nvPr>
        </p:nvSpPr>
        <p:spPr>
          <a:xfrm>
            <a:off x="1876566" y="1567544"/>
            <a:ext cx="6835633"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6" name="Google Shape;226;p42"/>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oboto Light"/>
                <a:ea typeface="Roboto Light"/>
                <a:cs typeface="Roboto Light"/>
                <a:sym typeface="Roboto Light"/>
              </a:defRPr>
            </a:lvl1pPr>
            <a:lvl2pPr indent="0" lvl="1" marL="0" marR="0" rtl="0" algn="r">
              <a:spcBef>
                <a:spcPts val="0"/>
              </a:spcBef>
              <a:buNone/>
              <a:defRPr b="0" sz="750">
                <a:solidFill>
                  <a:srgbClr val="191919"/>
                </a:solidFill>
                <a:latin typeface="Roboto Light"/>
                <a:ea typeface="Roboto Light"/>
                <a:cs typeface="Roboto Light"/>
                <a:sym typeface="Roboto Light"/>
              </a:defRPr>
            </a:lvl2pPr>
            <a:lvl3pPr indent="0" lvl="2" marL="0" marR="0" rtl="0" algn="r">
              <a:spcBef>
                <a:spcPts val="0"/>
              </a:spcBef>
              <a:buNone/>
              <a:defRPr b="0" sz="750">
                <a:solidFill>
                  <a:srgbClr val="191919"/>
                </a:solidFill>
                <a:latin typeface="Roboto Light"/>
                <a:ea typeface="Roboto Light"/>
                <a:cs typeface="Roboto Light"/>
                <a:sym typeface="Roboto Light"/>
              </a:defRPr>
            </a:lvl3pPr>
            <a:lvl4pPr indent="0" lvl="3" marL="0" marR="0" rtl="0" algn="r">
              <a:spcBef>
                <a:spcPts val="0"/>
              </a:spcBef>
              <a:buNone/>
              <a:defRPr b="0" sz="750">
                <a:solidFill>
                  <a:srgbClr val="191919"/>
                </a:solidFill>
                <a:latin typeface="Roboto Light"/>
                <a:ea typeface="Roboto Light"/>
                <a:cs typeface="Roboto Light"/>
                <a:sym typeface="Roboto Light"/>
              </a:defRPr>
            </a:lvl4pPr>
            <a:lvl5pPr indent="0" lvl="4" marL="0" marR="0" rtl="0" algn="r">
              <a:spcBef>
                <a:spcPts val="0"/>
              </a:spcBef>
              <a:buNone/>
              <a:defRPr b="0" sz="750">
                <a:solidFill>
                  <a:srgbClr val="191919"/>
                </a:solidFill>
                <a:latin typeface="Roboto Light"/>
                <a:ea typeface="Roboto Light"/>
                <a:cs typeface="Roboto Light"/>
                <a:sym typeface="Roboto Light"/>
              </a:defRPr>
            </a:lvl5pPr>
            <a:lvl6pPr indent="0" lvl="5" marL="0" marR="0" rtl="0" algn="r">
              <a:spcBef>
                <a:spcPts val="0"/>
              </a:spcBef>
              <a:buNone/>
              <a:defRPr b="0" sz="750">
                <a:solidFill>
                  <a:srgbClr val="191919"/>
                </a:solidFill>
                <a:latin typeface="Roboto Light"/>
                <a:ea typeface="Roboto Light"/>
                <a:cs typeface="Roboto Light"/>
                <a:sym typeface="Roboto Light"/>
              </a:defRPr>
            </a:lvl6pPr>
            <a:lvl7pPr indent="0" lvl="6" marL="0" marR="0" rtl="0" algn="r">
              <a:spcBef>
                <a:spcPts val="0"/>
              </a:spcBef>
              <a:buNone/>
              <a:defRPr b="0" sz="750">
                <a:solidFill>
                  <a:srgbClr val="191919"/>
                </a:solidFill>
                <a:latin typeface="Roboto Light"/>
                <a:ea typeface="Roboto Light"/>
                <a:cs typeface="Roboto Light"/>
                <a:sym typeface="Roboto Light"/>
              </a:defRPr>
            </a:lvl7pPr>
            <a:lvl8pPr indent="0" lvl="7" marL="0" marR="0" rtl="0" algn="r">
              <a:spcBef>
                <a:spcPts val="0"/>
              </a:spcBef>
              <a:buNone/>
              <a:defRPr b="0" sz="750">
                <a:solidFill>
                  <a:srgbClr val="191919"/>
                </a:solidFill>
                <a:latin typeface="Roboto Light"/>
                <a:ea typeface="Roboto Light"/>
                <a:cs typeface="Roboto Light"/>
                <a:sym typeface="Roboto Light"/>
              </a:defRPr>
            </a:lvl8pPr>
            <a:lvl9pPr indent="0" lvl="8" marL="0" marR="0" rtl="0" algn="r">
              <a:spcBef>
                <a:spcPts val="0"/>
              </a:spcBef>
              <a:buNone/>
              <a:defRPr b="0" sz="750">
                <a:solidFill>
                  <a:srgbClr val="191919"/>
                </a:solidFill>
                <a:latin typeface="Roboto Light"/>
                <a:ea typeface="Roboto Light"/>
                <a:cs typeface="Roboto Light"/>
                <a:sym typeface="Roboto Light"/>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27" name="Google Shape;227;p42"/>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Be Vietnam Pro SemiBold"/>
              <a:buNone/>
            </a:pPr>
            <a:r>
              <a:rPr b="0" i="0" lang="en-GB" sz="750" u="none" cap="none" strike="noStrike">
                <a:solidFill>
                  <a:schemeClr val="accent1"/>
                </a:solidFill>
                <a:latin typeface="Be Vietnam Pro SemiBold"/>
                <a:ea typeface="Be Vietnam Pro SemiBold"/>
                <a:cs typeface="Be Vietnam Pro SemiBold"/>
                <a:sym typeface="Be Vietnam Pro SemiBold"/>
              </a:rPr>
              <a:t>PRE</a:t>
            </a:r>
            <a:r>
              <a:rPr b="0" i="0" lang="en-GB" sz="750" u="none" cap="none" strike="noStrike">
                <a:solidFill>
                  <a:srgbClr val="191919"/>
                </a:solidFill>
                <a:latin typeface="Be Vietnam Pro SemiBold"/>
                <a:ea typeface="Be Vietnam Pro SemiBold"/>
                <a:cs typeface="Be Vietnam Pro SemiBold"/>
                <a:sym typeface="Be Vietnam Pro SemiBold"/>
              </a:rPr>
              <a:t>SCOUTER</a:t>
            </a:r>
            <a:r>
              <a:rPr b="0" i="0" lang="en-GB" sz="750" u="none" cap="none" strike="noStrike">
                <a:solidFill>
                  <a:schemeClr val="dk2"/>
                </a:solidFill>
                <a:latin typeface="Be Vietnam Pro"/>
                <a:ea typeface="Be Vietnam Pro"/>
                <a:cs typeface="Be Vietnam Pro"/>
                <a:sym typeface="Be Vietnam Pro"/>
              </a:rPr>
              <a:t> </a:t>
            </a:r>
            <a:r>
              <a:rPr b="0" i="0" lang="en-GB" sz="750" u="none" cap="none" strike="noStrike">
                <a:solidFill>
                  <a:srgbClr val="191919"/>
                </a:solidFill>
                <a:latin typeface="Be Vietnam Pro"/>
                <a:ea typeface="Be Vietnam Pro"/>
                <a:cs typeface="Be Vietnam Pro"/>
                <a:sym typeface="Be Vietnam Pro"/>
              </a:rPr>
              <a:t>| </a:t>
            </a:r>
            <a:r>
              <a:rPr b="0" i="0" lang="en-GB" sz="750" u="none" cap="none" strike="noStrike">
                <a:solidFill>
                  <a:srgbClr val="191919"/>
                </a:solidFill>
                <a:latin typeface="Roboto Light"/>
                <a:ea typeface="Roboto Light"/>
                <a:cs typeface="Roboto Light"/>
                <a:sym typeface="Roboto Light"/>
              </a:rPr>
              <a:t>Personalized Production in Consumer Packaged Goods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26" name="Shape 26"/>
        <p:cNvGrpSpPr/>
        <p:nvPr/>
      </p:nvGrpSpPr>
      <p:grpSpPr>
        <a:xfrm>
          <a:off x="0" y="0"/>
          <a:ext cx="0" cy="0"/>
          <a:chOff x="0" y="0"/>
          <a:chExt cx="0" cy="0"/>
        </a:xfrm>
      </p:grpSpPr>
      <p:sp>
        <p:nvSpPr>
          <p:cNvPr id="27" name="Google Shape;27;p6"/>
          <p:cNvSpPr/>
          <p:nvPr/>
        </p:nvSpPr>
        <p:spPr>
          <a:xfrm rot="-5400000">
            <a:off x="4649506" y="648991"/>
            <a:ext cx="5143501" cy="3845492"/>
          </a:xfrm>
          <a:prstGeom prst="round2SameRect">
            <a:avLst>
              <a:gd fmla="val 0" name="adj1"/>
              <a:gd fmla="val 0" name="adj2"/>
            </a:avLst>
          </a:prstGeom>
          <a:gradFill>
            <a:gsLst>
              <a:gs pos="0">
                <a:schemeClr val="accent1"/>
              </a:gs>
              <a:gs pos="50000">
                <a:schemeClr val="dk2"/>
              </a:gs>
              <a:gs pos="100000">
                <a:schemeClr val="dk2"/>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28" name="Google Shape;28;p6"/>
          <p:cNvSpPr txBox="1"/>
          <p:nvPr>
            <p:ph type="title"/>
          </p:nvPr>
        </p:nvSpPr>
        <p:spPr>
          <a:xfrm>
            <a:off x="431800" y="411163"/>
            <a:ext cx="4606731"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431800" y="1567544"/>
            <a:ext cx="4606731"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chemeClr val="lt1"/>
                </a:solidFill>
                <a:latin typeface="Raleway"/>
                <a:ea typeface="Raleway"/>
                <a:cs typeface="Raleway"/>
                <a:sym typeface="Raleway"/>
              </a:defRPr>
            </a:lvl1pPr>
            <a:lvl2pPr indent="0" lvl="1" marL="0" marR="0" rtl="0" algn="r">
              <a:spcBef>
                <a:spcPts val="0"/>
              </a:spcBef>
              <a:buNone/>
              <a:defRPr b="0" sz="750">
                <a:solidFill>
                  <a:schemeClr val="lt1"/>
                </a:solidFill>
                <a:latin typeface="Raleway"/>
                <a:ea typeface="Raleway"/>
                <a:cs typeface="Raleway"/>
                <a:sym typeface="Raleway"/>
              </a:defRPr>
            </a:lvl2pPr>
            <a:lvl3pPr indent="0" lvl="2" marL="0" marR="0" rtl="0" algn="r">
              <a:spcBef>
                <a:spcPts val="0"/>
              </a:spcBef>
              <a:buNone/>
              <a:defRPr b="0" sz="750">
                <a:solidFill>
                  <a:schemeClr val="lt1"/>
                </a:solidFill>
                <a:latin typeface="Raleway"/>
                <a:ea typeface="Raleway"/>
                <a:cs typeface="Raleway"/>
                <a:sym typeface="Raleway"/>
              </a:defRPr>
            </a:lvl3pPr>
            <a:lvl4pPr indent="0" lvl="3" marL="0" marR="0" rtl="0" algn="r">
              <a:spcBef>
                <a:spcPts val="0"/>
              </a:spcBef>
              <a:buNone/>
              <a:defRPr b="0" sz="750">
                <a:solidFill>
                  <a:schemeClr val="lt1"/>
                </a:solidFill>
                <a:latin typeface="Raleway"/>
                <a:ea typeface="Raleway"/>
                <a:cs typeface="Raleway"/>
                <a:sym typeface="Raleway"/>
              </a:defRPr>
            </a:lvl4pPr>
            <a:lvl5pPr indent="0" lvl="4" marL="0" marR="0" rtl="0" algn="r">
              <a:spcBef>
                <a:spcPts val="0"/>
              </a:spcBef>
              <a:buNone/>
              <a:defRPr b="0" sz="750">
                <a:solidFill>
                  <a:schemeClr val="lt1"/>
                </a:solidFill>
                <a:latin typeface="Raleway"/>
                <a:ea typeface="Raleway"/>
                <a:cs typeface="Raleway"/>
                <a:sym typeface="Raleway"/>
              </a:defRPr>
            </a:lvl5pPr>
            <a:lvl6pPr indent="0" lvl="5" marL="0" marR="0" rtl="0" algn="r">
              <a:spcBef>
                <a:spcPts val="0"/>
              </a:spcBef>
              <a:buNone/>
              <a:defRPr b="0" sz="750">
                <a:solidFill>
                  <a:schemeClr val="lt1"/>
                </a:solidFill>
                <a:latin typeface="Raleway"/>
                <a:ea typeface="Raleway"/>
                <a:cs typeface="Raleway"/>
                <a:sym typeface="Raleway"/>
              </a:defRPr>
            </a:lvl6pPr>
            <a:lvl7pPr indent="0" lvl="6" marL="0" marR="0" rtl="0" algn="r">
              <a:spcBef>
                <a:spcPts val="0"/>
              </a:spcBef>
              <a:buNone/>
              <a:defRPr b="0" sz="750">
                <a:solidFill>
                  <a:schemeClr val="lt1"/>
                </a:solidFill>
                <a:latin typeface="Raleway"/>
                <a:ea typeface="Raleway"/>
                <a:cs typeface="Raleway"/>
                <a:sym typeface="Raleway"/>
              </a:defRPr>
            </a:lvl7pPr>
            <a:lvl8pPr indent="0" lvl="7" marL="0" marR="0" rtl="0" algn="r">
              <a:spcBef>
                <a:spcPts val="0"/>
              </a:spcBef>
              <a:buNone/>
              <a:defRPr b="0" sz="750">
                <a:solidFill>
                  <a:schemeClr val="lt1"/>
                </a:solidFill>
                <a:latin typeface="Raleway"/>
                <a:ea typeface="Raleway"/>
                <a:cs typeface="Raleway"/>
                <a:sym typeface="Raleway"/>
              </a:defRPr>
            </a:lvl8pPr>
            <a:lvl9pPr indent="0" lvl="8" marL="0" marR="0" rtl="0" algn="r">
              <a:spcBef>
                <a:spcPts val="0"/>
              </a:spcBef>
              <a:buNone/>
              <a:defRPr b="0" sz="750">
                <a:solidFill>
                  <a:schemeClr val="lt1"/>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31" name="Google Shape;31;p6"/>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32" name="Shape 32"/>
        <p:cNvGrpSpPr/>
        <p:nvPr/>
      </p:nvGrpSpPr>
      <p:grpSpPr>
        <a:xfrm>
          <a:off x="0" y="0"/>
          <a:ext cx="0" cy="0"/>
          <a:chOff x="0" y="0"/>
          <a:chExt cx="0" cy="0"/>
        </a:xfrm>
      </p:grpSpPr>
      <p:sp>
        <p:nvSpPr>
          <p:cNvPr id="33" name="Google Shape;33;p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chemeClr val="dk2"/>
                </a:solidFill>
                <a:latin typeface="Raleway"/>
                <a:ea typeface="Raleway"/>
                <a:cs typeface="Raleway"/>
                <a:sym typeface="Raleway"/>
              </a:defRPr>
            </a:lvl1pPr>
            <a:lvl2pPr indent="0" lvl="1" marL="0" marR="0" rtl="0" algn="r">
              <a:spcBef>
                <a:spcPts val="0"/>
              </a:spcBef>
              <a:buNone/>
              <a:defRPr b="0" sz="750">
                <a:solidFill>
                  <a:schemeClr val="dk2"/>
                </a:solidFill>
                <a:latin typeface="Raleway"/>
                <a:ea typeface="Raleway"/>
                <a:cs typeface="Raleway"/>
                <a:sym typeface="Raleway"/>
              </a:defRPr>
            </a:lvl2pPr>
            <a:lvl3pPr indent="0" lvl="2" marL="0" marR="0" rtl="0" algn="r">
              <a:spcBef>
                <a:spcPts val="0"/>
              </a:spcBef>
              <a:buNone/>
              <a:defRPr b="0" sz="750">
                <a:solidFill>
                  <a:schemeClr val="dk2"/>
                </a:solidFill>
                <a:latin typeface="Raleway"/>
                <a:ea typeface="Raleway"/>
                <a:cs typeface="Raleway"/>
                <a:sym typeface="Raleway"/>
              </a:defRPr>
            </a:lvl3pPr>
            <a:lvl4pPr indent="0" lvl="3" marL="0" marR="0" rtl="0" algn="r">
              <a:spcBef>
                <a:spcPts val="0"/>
              </a:spcBef>
              <a:buNone/>
              <a:defRPr b="0" sz="750">
                <a:solidFill>
                  <a:schemeClr val="dk2"/>
                </a:solidFill>
                <a:latin typeface="Raleway"/>
                <a:ea typeface="Raleway"/>
                <a:cs typeface="Raleway"/>
                <a:sym typeface="Raleway"/>
              </a:defRPr>
            </a:lvl4pPr>
            <a:lvl5pPr indent="0" lvl="4" marL="0" marR="0" rtl="0" algn="r">
              <a:spcBef>
                <a:spcPts val="0"/>
              </a:spcBef>
              <a:buNone/>
              <a:defRPr b="0" sz="750">
                <a:solidFill>
                  <a:schemeClr val="dk2"/>
                </a:solidFill>
                <a:latin typeface="Raleway"/>
                <a:ea typeface="Raleway"/>
                <a:cs typeface="Raleway"/>
                <a:sym typeface="Raleway"/>
              </a:defRPr>
            </a:lvl5pPr>
            <a:lvl6pPr indent="0" lvl="5" marL="0" marR="0" rtl="0" algn="r">
              <a:spcBef>
                <a:spcPts val="0"/>
              </a:spcBef>
              <a:buNone/>
              <a:defRPr b="0" sz="750">
                <a:solidFill>
                  <a:schemeClr val="dk2"/>
                </a:solidFill>
                <a:latin typeface="Raleway"/>
                <a:ea typeface="Raleway"/>
                <a:cs typeface="Raleway"/>
                <a:sym typeface="Raleway"/>
              </a:defRPr>
            </a:lvl6pPr>
            <a:lvl7pPr indent="0" lvl="6" marL="0" marR="0" rtl="0" algn="r">
              <a:spcBef>
                <a:spcPts val="0"/>
              </a:spcBef>
              <a:buNone/>
              <a:defRPr b="0" sz="750">
                <a:solidFill>
                  <a:schemeClr val="dk2"/>
                </a:solidFill>
                <a:latin typeface="Raleway"/>
                <a:ea typeface="Raleway"/>
                <a:cs typeface="Raleway"/>
                <a:sym typeface="Raleway"/>
              </a:defRPr>
            </a:lvl7pPr>
            <a:lvl8pPr indent="0" lvl="7" marL="0" marR="0" rtl="0" algn="r">
              <a:spcBef>
                <a:spcPts val="0"/>
              </a:spcBef>
              <a:buNone/>
              <a:defRPr b="0" sz="750">
                <a:solidFill>
                  <a:schemeClr val="dk2"/>
                </a:solidFill>
                <a:latin typeface="Raleway"/>
                <a:ea typeface="Raleway"/>
                <a:cs typeface="Raleway"/>
                <a:sym typeface="Raleway"/>
              </a:defRPr>
            </a:lvl8pPr>
            <a:lvl9pPr indent="0" lvl="8" marL="0" marR="0" rtl="0" algn="r">
              <a:spcBef>
                <a:spcPts val="0"/>
              </a:spcBef>
              <a:buNone/>
              <a:defRPr b="0" sz="750">
                <a:solidFill>
                  <a:schemeClr val="dk2"/>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34" name="Google Shape;34;p7"/>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35" name="Shape 35"/>
        <p:cNvGrpSpPr/>
        <p:nvPr/>
      </p:nvGrpSpPr>
      <p:grpSpPr>
        <a:xfrm>
          <a:off x="0" y="0"/>
          <a:ext cx="0" cy="0"/>
          <a:chOff x="0" y="0"/>
          <a:chExt cx="0" cy="0"/>
        </a:xfrm>
      </p:grpSpPr>
      <p:sp>
        <p:nvSpPr>
          <p:cNvPr id="36" name="Google Shape;36;p8"/>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8"/>
          <p:cNvSpPr/>
          <p:nvPr>
            <p:ph idx="2" type="pic"/>
          </p:nvPr>
        </p:nvSpPr>
        <p:spPr>
          <a:xfrm>
            <a:off x="513688" y="1408922"/>
            <a:ext cx="1116000" cy="1116000"/>
          </a:xfrm>
          <a:prstGeom prst="ellipse">
            <a:avLst/>
          </a:prstGeom>
          <a:noFill/>
          <a:ln cap="flat" cmpd="sng" w="9525">
            <a:solidFill>
              <a:srgbClr val="B5B5B5"/>
            </a:solidFill>
            <a:prstDash val="dash"/>
            <a:round/>
            <a:headEnd len="sm" w="sm" type="none"/>
            <a:tailEnd len="sm" w="sm" type="none"/>
          </a:ln>
          <a:effectLst>
            <a:outerShdw blurRad="63500" sx="102000" rotWithShape="0" algn="ctr" sy="102000">
              <a:srgbClr val="000000">
                <a:alpha val="40000"/>
              </a:srgbClr>
            </a:outerShdw>
          </a:effectLst>
        </p:spPr>
      </p:sp>
      <p:sp>
        <p:nvSpPr>
          <p:cNvPr id="38" name="Google Shape;38;p8"/>
          <p:cNvSpPr/>
          <p:nvPr>
            <p:ph idx="3" type="pic"/>
          </p:nvPr>
        </p:nvSpPr>
        <p:spPr>
          <a:xfrm>
            <a:off x="4932719" y="1408922"/>
            <a:ext cx="1116000" cy="1116000"/>
          </a:xfrm>
          <a:prstGeom prst="ellipse">
            <a:avLst/>
          </a:prstGeom>
          <a:noFill/>
          <a:ln cap="flat" cmpd="sng" w="9525">
            <a:solidFill>
              <a:srgbClr val="B5B5B5"/>
            </a:solidFill>
            <a:prstDash val="dash"/>
            <a:round/>
            <a:headEnd len="sm" w="sm" type="none"/>
            <a:tailEnd len="sm" w="sm" type="none"/>
          </a:ln>
          <a:effectLst>
            <a:outerShdw blurRad="63500" sx="102000" rotWithShape="0" algn="ctr" sy="102000">
              <a:srgbClr val="000000">
                <a:alpha val="40000"/>
              </a:srgbClr>
            </a:outerShdw>
          </a:effectLst>
        </p:spPr>
      </p:sp>
      <p:sp>
        <p:nvSpPr>
          <p:cNvPr id="39" name="Google Shape;39;p8"/>
          <p:cNvSpPr txBox="1"/>
          <p:nvPr>
            <p:ph idx="1" type="body"/>
          </p:nvPr>
        </p:nvSpPr>
        <p:spPr>
          <a:xfrm>
            <a:off x="431799" y="2721056"/>
            <a:ext cx="3861369" cy="185266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sz="1000">
                <a:latin typeface="Roboto Light"/>
                <a:ea typeface="Roboto Light"/>
                <a:cs typeface="Roboto Light"/>
                <a:sym typeface="Roboto Light"/>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8"/>
          <p:cNvSpPr txBox="1"/>
          <p:nvPr>
            <p:ph idx="4" type="body"/>
          </p:nvPr>
        </p:nvSpPr>
        <p:spPr>
          <a:xfrm>
            <a:off x="4850831" y="2721055"/>
            <a:ext cx="3861369" cy="185266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sz="1000">
                <a:latin typeface="Roboto Light"/>
                <a:ea typeface="Roboto Light"/>
                <a:cs typeface="Roboto Light"/>
                <a:sym typeface="Roboto Light"/>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8"/>
          <p:cNvSpPr txBox="1"/>
          <p:nvPr>
            <p:ph idx="5" type="body"/>
          </p:nvPr>
        </p:nvSpPr>
        <p:spPr>
          <a:xfrm>
            <a:off x="1688341" y="1408922"/>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2"/>
              </a:buClr>
              <a:buSzPts val="1200"/>
              <a:buNone/>
              <a:defRPr b="1" sz="1200">
                <a:solidFill>
                  <a:schemeClr val="dk2"/>
                </a:solidFill>
                <a:latin typeface="Roboto"/>
                <a:ea typeface="Roboto"/>
                <a:cs typeface="Roboto"/>
                <a:sym typeface="Roboto"/>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8"/>
          <p:cNvSpPr txBox="1"/>
          <p:nvPr>
            <p:ph idx="6" type="body"/>
          </p:nvPr>
        </p:nvSpPr>
        <p:spPr>
          <a:xfrm>
            <a:off x="6107372" y="1446435"/>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2"/>
              </a:buClr>
              <a:buSzPts val="1200"/>
              <a:buNone/>
              <a:defRPr b="1" sz="1200">
                <a:solidFill>
                  <a:schemeClr val="dk2"/>
                </a:solidFill>
                <a:latin typeface="Roboto"/>
                <a:ea typeface="Roboto"/>
                <a:cs typeface="Roboto"/>
                <a:sym typeface="Roboto"/>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8"/>
          <p:cNvSpPr txBox="1"/>
          <p:nvPr>
            <p:ph idx="7" type="body"/>
          </p:nvPr>
        </p:nvSpPr>
        <p:spPr>
          <a:xfrm>
            <a:off x="1688341" y="1701416"/>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b="0" sz="1000">
                <a:solidFill>
                  <a:schemeClr val="dk1"/>
                </a:solidFill>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8"/>
          <p:cNvSpPr txBox="1"/>
          <p:nvPr>
            <p:ph idx="8" type="body"/>
          </p:nvPr>
        </p:nvSpPr>
        <p:spPr>
          <a:xfrm>
            <a:off x="6107372" y="1738929"/>
            <a:ext cx="2604827" cy="2520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600"/>
              </a:spcBef>
              <a:spcAft>
                <a:spcPts val="0"/>
              </a:spcAft>
              <a:buClr>
                <a:schemeClr val="dk1"/>
              </a:buClr>
              <a:buSzPts val="1000"/>
              <a:buNone/>
              <a:defRPr b="0" sz="1000">
                <a:solidFill>
                  <a:schemeClr val="dk1"/>
                </a:solidFill>
              </a:defRPr>
            </a:lvl1pPr>
            <a:lvl2pPr indent="-342900" lvl="1" marL="914400" algn="l">
              <a:lnSpc>
                <a:spcPct val="100000"/>
              </a:lnSpc>
              <a:spcBef>
                <a:spcPts val="600"/>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8"/>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46" name="Google Shape;46;p8"/>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47" name="Shape 47"/>
        <p:cNvGrpSpPr/>
        <p:nvPr/>
      </p:nvGrpSpPr>
      <p:grpSpPr>
        <a:xfrm>
          <a:off x="0" y="0"/>
          <a:ext cx="0" cy="0"/>
          <a:chOff x="0" y="0"/>
          <a:chExt cx="0" cy="0"/>
        </a:xfrm>
      </p:grpSpPr>
      <p:sp>
        <p:nvSpPr>
          <p:cNvPr id="48" name="Google Shape;48;p9"/>
          <p:cNvSpPr/>
          <p:nvPr/>
        </p:nvSpPr>
        <p:spPr>
          <a:xfrm rot="-5400000">
            <a:off x="-286064" y="285421"/>
            <a:ext cx="5143501" cy="4572631"/>
          </a:xfrm>
          <a:prstGeom prst="round2SameRect">
            <a:avLst>
              <a:gd fmla="val 0" name="adj1"/>
              <a:gd fmla="val 0" name="adj2"/>
            </a:avLst>
          </a:prstGeom>
          <a:gradFill>
            <a:gsLst>
              <a:gs pos="0">
                <a:schemeClr val="accent1"/>
              </a:gs>
              <a:gs pos="50000">
                <a:schemeClr val="dk2"/>
              </a:gs>
              <a:gs pos="100000">
                <a:schemeClr val="dk2"/>
              </a:gs>
            </a:gsLst>
            <a:lin ang="189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9" name="Google Shape;49;p9"/>
          <p:cNvSpPr txBox="1"/>
          <p:nvPr>
            <p:ph type="title"/>
          </p:nvPr>
        </p:nvSpPr>
        <p:spPr>
          <a:xfrm>
            <a:off x="4833257" y="411163"/>
            <a:ext cx="3878943"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9"/>
          <p:cNvSpPr txBox="1"/>
          <p:nvPr>
            <p:ph idx="1" type="body"/>
          </p:nvPr>
        </p:nvSpPr>
        <p:spPr>
          <a:xfrm>
            <a:off x="4833257" y="1567544"/>
            <a:ext cx="3878943"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 name="Google Shape;51;p9"/>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52" name="Google Shape;52;p9"/>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50"/>
              <a:buFont typeface="Raleway"/>
              <a:buNone/>
            </a:pPr>
            <a:r>
              <a:rPr b="1" i="0" lang="en-GB" sz="750" u="none" cap="none" strike="noStrike">
                <a:solidFill>
                  <a:schemeClr val="lt1"/>
                </a:solidFill>
                <a:latin typeface="Raleway"/>
                <a:ea typeface="Raleway"/>
                <a:cs typeface="Raleway"/>
                <a:sym typeface="Raleway"/>
              </a:rPr>
              <a:t>PRE</a:t>
            </a:r>
            <a:r>
              <a:rPr b="0" i="0" lang="en-GB" sz="750" u="none" cap="none" strike="noStrike">
                <a:solidFill>
                  <a:schemeClr val="lt1"/>
                </a:solidFill>
                <a:latin typeface="Raleway"/>
                <a:ea typeface="Raleway"/>
                <a:cs typeface="Raleway"/>
                <a:sym typeface="Raleway"/>
              </a:rPr>
              <a:t>SCOUTER | PERSONALIZED PRODUCTION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3" name="Shape 53"/>
        <p:cNvGrpSpPr/>
        <p:nvPr/>
      </p:nvGrpSpPr>
      <p:grpSpPr>
        <a:xfrm>
          <a:off x="0" y="0"/>
          <a:ext cx="0" cy="0"/>
          <a:chOff x="0" y="0"/>
          <a:chExt cx="0" cy="0"/>
        </a:xfrm>
      </p:grpSpPr>
      <p:sp>
        <p:nvSpPr>
          <p:cNvPr id="54" name="Google Shape;54;p10"/>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algn="l">
              <a:lnSpc>
                <a:spcPct val="100000"/>
              </a:lnSpc>
              <a:spcBef>
                <a:spcPts val="600"/>
              </a:spcBef>
              <a:spcAft>
                <a:spcPts val="0"/>
              </a:spcAft>
              <a:buClr>
                <a:schemeClr val="dk1"/>
              </a:buClr>
              <a:buSzPts val="1200"/>
              <a:buChar char="•"/>
              <a:defRPr>
                <a:latin typeface="Roboto Light"/>
                <a:ea typeface="Roboto Light"/>
                <a:cs typeface="Roboto Light"/>
                <a:sym typeface="Roboto Light"/>
              </a:defRPr>
            </a:lvl1pPr>
            <a:lvl2pPr indent="-295275" lvl="1" marL="914400" algn="l">
              <a:lnSpc>
                <a:spcPct val="100000"/>
              </a:lnSpc>
              <a:spcBef>
                <a:spcPts val="600"/>
              </a:spcBef>
              <a:spcAft>
                <a:spcPts val="0"/>
              </a:spcAft>
              <a:buClr>
                <a:schemeClr val="dk1"/>
              </a:buClr>
              <a:buSzPts val="1050"/>
              <a:buChar char="•"/>
              <a:defRPr>
                <a:latin typeface="Roboto Light"/>
                <a:ea typeface="Roboto Light"/>
                <a:cs typeface="Roboto Light"/>
                <a:sym typeface="Roboto Light"/>
              </a:defRPr>
            </a:lvl2pPr>
            <a:lvl3pPr indent="-295275" lvl="2" marL="1371600" algn="l">
              <a:lnSpc>
                <a:spcPct val="90000"/>
              </a:lnSpc>
              <a:spcBef>
                <a:spcPts val="375"/>
              </a:spcBef>
              <a:spcAft>
                <a:spcPts val="0"/>
              </a:spcAft>
              <a:buClr>
                <a:schemeClr val="dk1"/>
              </a:buClr>
              <a:buSzPts val="1050"/>
              <a:buChar char="•"/>
              <a:defRPr>
                <a:latin typeface="Lato"/>
                <a:ea typeface="Lato"/>
                <a:cs typeface="Lato"/>
                <a:sym typeface="Lato"/>
              </a:defRPr>
            </a:lvl3pPr>
            <a:lvl4pPr indent="-292100" lvl="3" marL="1828800" algn="l">
              <a:lnSpc>
                <a:spcPct val="90000"/>
              </a:lnSpc>
              <a:spcBef>
                <a:spcPts val="375"/>
              </a:spcBef>
              <a:spcAft>
                <a:spcPts val="0"/>
              </a:spcAft>
              <a:buClr>
                <a:schemeClr val="dk1"/>
              </a:buClr>
              <a:buSzPts val="1000"/>
              <a:buChar char="•"/>
              <a:defRPr>
                <a:latin typeface="Lato"/>
                <a:ea typeface="Lato"/>
                <a:cs typeface="Lato"/>
                <a:sym typeface="Lato"/>
              </a:defRPr>
            </a:lvl4pPr>
            <a:lvl5pPr indent="-292100" lvl="4" marL="2286000" algn="l">
              <a:lnSpc>
                <a:spcPct val="90000"/>
              </a:lnSpc>
              <a:spcBef>
                <a:spcPts val="375"/>
              </a:spcBef>
              <a:spcAft>
                <a:spcPts val="0"/>
              </a:spcAft>
              <a:buClr>
                <a:schemeClr val="dk1"/>
              </a:buClr>
              <a:buSzPts val="1000"/>
              <a:buChar char="•"/>
              <a:defRPr>
                <a:latin typeface="Lato"/>
                <a:ea typeface="Lato"/>
                <a:cs typeface="Lato"/>
                <a:sym typeface="Lat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6" name="Google Shape;56;p1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750">
                <a:solidFill>
                  <a:srgbClr val="191919"/>
                </a:solidFill>
                <a:latin typeface="Raleway"/>
                <a:ea typeface="Raleway"/>
                <a:cs typeface="Raleway"/>
                <a:sym typeface="Raleway"/>
              </a:defRPr>
            </a:lvl1pPr>
            <a:lvl2pPr indent="0" lvl="1" marL="0" marR="0" rtl="0" algn="r">
              <a:spcBef>
                <a:spcPts val="0"/>
              </a:spcBef>
              <a:buNone/>
              <a:defRPr b="0" sz="750">
                <a:solidFill>
                  <a:srgbClr val="191919"/>
                </a:solidFill>
                <a:latin typeface="Raleway"/>
                <a:ea typeface="Raleway"/>
                <a:cs typeface="Raleway"/>
                <a:sym typeface="Raleway"/>
              </a:defRPr>
            </a:lvl2pPr>
            <a:lvl3pPr indent="0" lvl="2" marL="0" marR="0" rtl="0" algn="r">
              <a:spcBef>
                <a:spcPts val="0"/>
              </a:spcBef>
              <a:buNone/>
              <a:defRPr b="0" sz="750">
                <a:solidFill>
                  <a:srgbClr val="191919"/>
                </a:solidFill>
                <a:latin typeface="Raleway"/>
                <a:ea typeface="Raleway"/>
                <a:cs typeface="Raleway"/>
                <a:sym typeface="Raleway"/>
              </a:defRPr>
            </a:lvl3pPr>
            <a:lvl4pPr indent="0" lvl="3" marL="0" marR="0" rtl="0" algn="r">
              <a:spcBef>
                <a:spcPts val="0"/>
              </a:spcBef>
              <a:buNone/>
              <a:defRPr b="0" sz="750">
                <a:solidFill>
                  <a:srgbClr val="191919"/>
                </a:solidFill>
                <a:latin typeface="Raleway"/>
                <a:ea typeface="Raleway"/>
                <a:cs typeface="Raleway"/>
                <a:sym typeface="Raleway"/>
              </a:defRPr>
            </a:lvl4pPr>
            <a:lvl5pPr indent="0" lvl="4" marL="0" marR="0" rtl="0" algn="r">
              <a:spcBef>
                <a:spcPts val="0"/>
              </a:spcBef>
              <a:buNone/>
              <a:defRPr b="0" sz="750">
                <a:solidFill>
                  <a:srgbClr val="191919"/>
                </a:solidFill>
                <a:latin typeface="Raleway"/>
                <a:ea typeface="Raleway"/>
                <a:cs typeface="Raleway"/>
                <a:sym typeface="Raleway"/>
              </a:defRPr>
            </a:lvl5pPr>
            <a:lvl6pPr indent="0" lvl="5" marL="0" marR="0" rtl="0" algn="r">
              <a:spcBef>
                <a:spcPts val="0"/>
              </a:spcBef>
              <a:buNone/>
              <a:defRPr b="0" sz="750">
                <a:solidFill>
                  <a:srgbClr val="191919"/>
                </a:solidFill>
                <a:latin typeface="Raleway"/>
                <a:ea typeface="Raleway"/>
                <a:cs typeface="Raleway"/>
                <a:sym typeface="Raleway"/>
              </a:defRPr>
            </a:lvl6pPr>
            <a:lvl7pPr indent="0" lvl="6" marL="0" marR="0" rtl="0" algn="r">
              <a:spcBef>
                <a:spcPts val="0"/>
              </a:spcBef>
              <a:buNone/>
              <a:defRPr b="0" sz="750">
                <a:solidFill>
                  <a:srgbClr val="191919"/>
                </a:solidFill>
                <a:latin typeface="Raleway"/>
                <a:ea typeface="Raleway"/>
                <a:cs typeface="Raleway"/>
                <a:sym typeface="Raleway"/>
              </a:defRPr>
            </a:lvl7pPr>
            <a:lvl8pPr indent="0" lvl="7" marL="0" marR="0" rtl="0" algn="r">
              <a:spcBef>
                <a:spcPts val="0"/>
              </a:spcBef>
              <a:buNone/>
              <a:defRPr b="0" sz="750">
                <a:solidFill>
                  <a:srgbClr val="191919"/>
                </a:solidFill>
                <a:latin typeface="Raleway"/>
                <a:ea typeface="Raleway"/>
                <a:cs typeface="Raleway"/>
                <a:sym typeface="Raleway"/>
              </a:defRPr>
            </a:lvl8pPr>
            <a:lvl9pPr indent="0" lvl="8" marL="0" marR="0" rtl="0" algn="r">
              <a:spcBef>
                <a:spcPts val="0"/>
              </a:spcBef>
              <a:buNone/>
              <a:defRPr b="0" sz="750">
                <a:solidFill>
                  <a:srgbClr val="191919"/>
                </a:solidFill>
                <a:latin typeface="Raleway"/>
                <a:ea typeface="Raleway"/>
                <a:cs typeface="Raleway"/>
                <a:sym typeface="Raleway"/>
              </a:defRPr>
            </a:lvl9p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57" name="Google Shape;57;p10"/>
          <p:cNvSpPr txBox="1"/>
          <p:nvPr/>
        </p:nvSpPr>
        <p:spPr>
          <a:xfrm>
            <a:off x="431800" y="4727513"/>
            <a:ext cx="4140200" cy="27384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750"/>
              <a:buFont typeface="Raleway"/>
              <a:buNone/>
            </a:pPr>
            <a:r>
              <a:rPr b="1" i="0" lang="en-GB" sz="750" u="none" cap="none" strike="noStrike">
                <a:solidFill>
                  <a:schemeClr val="accent1"/>
                </a:solidFill>
                <a:latin typeface="Raleway"/>
                <a:ea typeface="Raleway"/>
                <a:cs typeface="Raleway"/>
                <a:sym typeface="Raleway"/>
              </a:rPr>
              <a:t>PRE</a:t>
            </a:r>
            <a:r>
              <a:rPr b="1" i="0" lang="en-GB" sz="750" u="none" cap="none" strike="noStrike">
                <a:solidFill>
                  <a:srgbClr val="191919"/>
                </a:solidFill>
                <a:latin typeface="Raleway"/>
                <a:ea typeface="Raleway"/>
                <a:cs typeface="Raleway"/>
                <a:sym typeface="Raleway"/>
              </a:rPr>
              <a:t>SCOUTER</a:t>
            </a:r>
            <a:r>
              <a:rPr b="0" i="0" lang="en-GB" sz="750" u="none" cap="none" strike="noStrike">
                <a:solidFill>
                  <a:schemeClr val="dk2"/>
                </a:solidFill>
                <a:latin typeface="Raleway"/>
                <a:ea typeface="Raleway"/>
                <a:cs typeface="Raleway"/>
                <a:sym typeface="Raleway"/>
              </a:rPr>
              <a:t> </a:t>
            </a:r>
            <a:r>
              <a:rPr b="0" i="0" lang="en-GB" sz="750" u="none" cap="none" strike="noStrike">
                <a:solidFill>
                  <a:srgbClr val="191919"/>
                </a:solidFill>
                <a:latin typeface="Raleway"/>
                <a:ea typeface="Raleway"/>
                <a:cs typeface="Raleway"/>
                <a:sym typeface="Raleway"/>
              </a:rPr>
              <a:t>| PERSONALIZED PRODUCTION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3.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6" Type="http://schemas.openxmlformats.org/officeDocument/2006/relationships/slideLayout" Target="../slideLayouts/slideLayout29.xml"/><Relationship Id="rId18" Type="http://schemas.openxmlformats.org/officeDocument/2006/relationships/theme" Target="../theme/theme2.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2"/>
              </a:buClr>
              <a:buSzPts val="2700"/>
              <a:buFont typeface="Roboto"/>
              <a:buNone/>
              <a:defRPr b="1" i="0" sz="2700" u="none" cap="none" strike="noStrike">
                <a:solidFill>
                  <a:schemeClr val="dk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Roboto Light"/>
                <a:ea typeface="Roboto Light"/>
                <a:cs typeface="Roboto Light"/>
                <a:sym typeface="Roboto Light"/>
              </a:defRPr>
            </a:lvl1pPr>
            <a:lvl2pPr indent="-295275" lvl="1" marL="914400" marR="0" rtl="0" algn="l">
              <a:lnSpc>
                <a:spcPct val="100000"/>
              </a:lnSpc>
              <a:spcBef>
                <a:spcPts val="600"/>
              </a:spcBef>
              <a:spcAft>
                <a:spcPts val="0"/>
              </a:spcAft>
              <a:buClr>
                <a:schemeClr val="dk1"/>
              </a:buClr>
              <a:buSzPts val="1050"/>
              <a:buFont typeface="Arial"/>
              <a:buChar char="•"/>
              <a:defRPr b="0" i="0" sz="1050" u="none" cap="none" strike="noStrike">
                <a:solidFill>
                  <a:schemeClr val="dk1"/>
                </a:solidFill>
                <a:latin typeface="Roboto Light"/>
                <a:ea typeface="Roboto Light"/>
                <a:cs typeface="Roboto Light"/>
                <a:sym typeface="Roboto Light"/>
              </a:defRPr>
            </a:lvl2pPr>
            <a:lvl3pPr indent="-295275" lvl="2" marL="1371600" marR="0" rtl="0" algn="l">
              <a:lnSpc>
                <a:spcPct val="90000"/>
              </a:lnSpc>
              <a:spcBef>
                <a:spcPts val="375"/>
              </a:spcBef>
              <a:spcAft>
                <a:spcPts val="0"/>
              </a:spcAft>
              <a:buClr>
                <a:schemeClr val="dk1"/>
              </a:buClr>
              <a:buSzPts val="1050"/>
              <a:buFont typeface="Arial"/>
              <a:buChar char="•"/>
              <a:defRPr b="0" i="0" sz="1050" u="none" cap="none" strike="noStrike">
                <a:solidFill>
                  <a:schemeClr val="dk1"/>
                </a:solidFill>
                <a:latin typeface="Roboto Light"/>
                <a:ea typeface="Roboto Light"/>
                <a:cs typeface="Roboto Light"/>
                <a:sym typeface="Roboto Light"/>
              </a:defRPr>
            </a:lvl3pPr>
            <a:lvl4pPr indent="-292100" lvl="3" marL="18288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indent="-292100" lvl="4" marL="22860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2">
          <p15:clr>
            <a:srgbClr val="F26B43"/>
          </p15:clr>
        </p15:guide>
        <p15:guide id="2" pos="5488">
          <p15:clr>
            <a:srgbClr val="F26B43"/>
          </p15:clr>
        </p15:guide>
        <p15:guide id="3" orient="horz" pos="259">
          <p15:clr>
            <a:srgbClr val="F26B43"/>
          </p15:clr>
        </p15:guide>
        <p15:guide id="4"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5"/>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2"/>
              </a:buClr>
              <a:buSzPts val="2700"/>
              <a:buFont typeface="Roboto"/>
              <a:buNone/>
              <a:defRPr b="1" i="0" sz="2700" u="none" cap="none" strike="noStrike">
                <a:solidFill>
                  <a:schemeClr val="dk2"/>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4" name="Google Shape;144;p25"/>
          <p:cNvSpPr txBox="1"/>
          <p:nvPr>
            <p:ph idx="1" type="body"/>
          </p:nvPr>
        </p:nvSpPr>
        <p:spPr>
          <a:xfrm>
            <a:off x="431800" y="1567544"/>
            <a:ext cx="8280400" cy="2842726"/>
          </a:xfrm>
          <a:prstGeom prst="rect">
            <a:avLst/>
          </a:prstGeom>
          <a:noFill/>
          <a:ln>
            <a:noFill/>
          </a:ln>
        </p:spPr>
        <p:txBody>
          <a:bodyPr anchorCtr="0" anchor="t" bIns="45700" lIns="91425" spcFirstLastPara="1" rIns="91425" wrap="square" tIns="45700">
            <a:noAutofit/>
          </a:bodyPr>
          <a:lstStyle>
            <a:lvl1pPr indent="-304800" lvl="0" marL="457200" marR="0" rtl="0" algn="l">
              <a:lnSpc>
                <a:spcPct val="100000"/>
              </a:lnSpc>
              <a:spcBef>
                <a:spcPts val="600"/>
              </a:spcBef>
              <a:spcAft>
                <a:spcPts val="0"/>
              </a:spcAft>
              <a:buClr>
                <a:schemeClr val="dk1"/>
              </a:buClr>
              <a:buSzPts val="1200"/>
              <a:buFont typeface="Arial"/>
              <a:buChar char="•"/>
              <a:defRPr b="0" i="0" sz="1200" u="none" cap="none" strike="noStrike">
                <a:solidFill>
                  <a:schemeClr val="dk1"/>
                </a:solidFill>
                <a:latin typeface="Roboto Light"/>
                <a:ea typeface="Roboto Light"/>
                <a:cs typeface="Roboto Light"/>
                <a:sym typeface="Roboto Light"/>
              </a:defRPr>
            </a:lvl1pPr>
            <a:lvl2pPr indent="-295275" lvl="1" marL="914400" marR="0" rtl="0" algn="l">
              <a:lnSpc>
                <a:spcPct val="100000"/>
              </a:lnSpc>
              <a:spcBef>
                <a:spcPts val="600"/>
              </a:spcBef>
              <a:spcAft>
                <a:spcPts val="0"/>
              </a:spcAft>
              <a:buClr>
                <a:schemeClr val="dk1"/>
              </a:buClr>
              <a:buSzPts val="1050"/>
              <a:buFont typeface="Arial"/>
              <a:buChar char="•"/>
              <a:defRPr b="0" i="0" sz="1050" u="none" cap="none" strike="noStrike">
                <a:solidFill>
                  <a:schemeClr val="dk1"/>
                </a:solidFill>
                <a:latin typeface="Roboto Light"/>
                <a:ea typeface="Roboto Light"/>
                <a:cs typeface="Roboto Light"/>
                <a:sym typeface="Roboto Light"/>
              </a:defRPr>
            </a:lvl2pPr>
            <a:lvl3pPr indent="-295275" lvl="2" marL="1371600" marR="0" rtl="0" algn="l">
              <a:lnSpc>
                <a:spcPct val="90000"/>
              </a:lnSpc>
              <a:spcBef>
                <a:spcPts val="375"/>
              </a:spcBef>
              <a:spcAft>
                <a:spcPts val="0"/>
              </a:spcAft>
              <a:buClr>
                <a:schemeClr val="dk1"/>
              </a:buClr>
              <a:buSzPts val="1050"/>
              <a:buFont typeface="Arial"/>
              <a:buChar char="•"/>
              <a:defRPr b="0" i="0" sz="1050" u="none" cap="none" strike="noStrike">
                <a:solidFill>
                  <a:schemeClr val="dk1"/>
                </a:solidFill>
                <a:latin typeface="Roboto Light"/>
                <a:ea typeface="Roboto Light"/>
                <a:cs typeface="Roboto Light"/>
                <a:sym typeface="Roboto Light"/>
              </a:defRPr>
            </a:lvl3pPr>
            <a:lvl4pPr indent="-292100" lvl="3" marL="18288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4pPr>
            <a:lvl5pPr indent="-292100" lvl="4" marL="2286000" marR="0" rtl="0" algn="l">
              <a:lnSpc>
                <a:spcPct val="90000"/>
              </a:lnSpc>
              <a:spcBef>
                <a:spcPts val="375"/>
              </a:spcBef>
              <a:spcAft>
                <a:spcPts val="0"/>
              </a:spcAft>
              <a:buClr>
                <a:schemeClr val="dk1"/>
              </a:buClr>
              <a:buSzPts val="1000"/>
              <a:buFont typeface="Arial"/>
              <a:buChar char="•"/>
              <a:defRPr b="0" i="0" sz="1000" u="none" cap="none" strike="noStrike">
                <a:solidFill>
                  <a:schemeClr val="dk1"/>
                </a:solidFill>
                <a:latin typeface="Roboto Light"/>
                <a:ea typeface="Roboto Light"/>
                <a:cs typeface="Roboto Light"/>
                <a:sym typeface="Roboto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Roboto Light"/>
                <a:ea typeface="Roboto Light"/>
                <a:cs typeface="Roboto Light"/>
                <a:sym typeface="Roboto Light"/>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2">
          <p15:clr>
            <a:srgbClr val="F26B43"/>
          </p15:clr>
        </p15:guide>
        <p15:guide id="2" pos="5488">
          <p15:clr>
            <a:srgbClr val="F26B43"/>
          </p15:clr>
        </p15:guide>
        <p15:guide id="3" orient="horz" pos="259">
          <p15:clr>
            <a:srgbClr val="F26B43"/>
          </p15:clr>
        </p15:guide>
        <p15:guide id="4" orient="horz" pos="29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hyperlink" Target="https://www2.deloitte.com/content/dam/Deloitte/ch/Documents/consumer-business/ch-en-consumer-business-made-to-order-consumer-review.pdf" TargetMode="External"/><Relationship Id="rId4" Type="http://schemas.openxmlformats.org/officeDocument/2006/relationships/hyperlink" Target="https://www.salesforce.com/content/dam/web/en_us/www/documents/research/salesforce-state-of-the-connected-customer-4th-ed.pdf" TargetMode="External"/><Relationship Id="rId5" Type="http://schemas.openxmlformats.org/officeDocument/2006/relationships/hyperlink" Target="https://www.salesforce.com/content/dam/web/en_ie/www/PDF/state-of-connected-customer-fifth-ed-comp.pdf" TargetMode="External"/><Relationship Id="rId6" Type="http://schemas.openxmlformats.org/officeDocument/2006/relationships/hyperlink" Target="https://www.oreo.com/oreoid-1" TargetMode="External"/><Relationship Id="rId7" Type="http://schemas.openxmlformats.org/officeDocument/2006/relationships/hyperlink" Target="https://www.borngroup.com/views/hyper-personalization-mass-customization-and-the-demand-for-unique-experienc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1" Type="http://schemas.openxmlformats.org/officeDocument/2006/relationships/hyperlink" Target="https://www.researchgate.net/publication/339000107_Pathways_to_sustainable_plastics_-_A_discussion_brief" TargetMode="External"/><Relationship Id="rId10" Type="http://schemas.openxmlformats.org/officeDocument/2006/relationships/image" Target="../media/image24.png"/><Relationship Id="rId12" Type="http://schemas.openxmlformats.org/officeDocument/2006/relationships/hyperlink" Target="https://doi.org/10.1038/s41578-021-00382-0" TargetMode="External"/><Relationship Id="rId1" Type="http://schemas.openxmlformats.org/officeDocument/2006/relationships/slideLayout" Target="../slideLayouts/slideLayout26.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1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hyperlink" Target="https://doi.org/10.1109/MPUL.2013.2279617" TargetMode="External"/><Relationship Id="rId4" Type="http://schemas.openxmlformats.org/officeDocument/2006/relationships/hyperlink" Target="https://formlabs.com/uk/customer-stories/hasbro/" TargetMode="External"/><Relationship Id="rId5" Type="http://schemas.openxmlformats.org/officeDocument/2006/relationships/image" Target="../media/image26.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hyperlink" Target="https://doi.org/10.1109/MPUL.2013.2279617" TargetMode="External"/><Relationship Id="rId4" Type="http://schemas.openxmlformats.org/officeDocument/2006/relationships/hyperlink" Target="https://formlabs.com/uk/customer-stories/hasbro/" TargetMode="External"/><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35.png"/><Relationship Id="rId8"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hyperlink" Target="https://www.abiresearch.com/press/collaborative-robot-market-will-exceed-us11-billion-2030-representing-29-total-industrial-robot-market/" TargetMode="External"/><Relationship Id="rId4" Type="http://schemas.openxmlformats.org/officeDocument/2006/relationships/hyperlink" Target="https://www.universal-robots.com/case-stories/bw-industrie/" TargetMode="External"/><Relationship Id="rId5" Type="http://schemas.openxmlformats.org/officeDocument/2006/relationships/image" Target="../media/image3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hyperlink" Target="https://www.sonova.com/en/story/innovation/3d-printing-technology-improved-hearing" TargetMode="External"/><Relationship Id="rId4" Type="http://schemas.openxmlformats.org/officeDocument/2006/relationships/hyperlink" Target="https://trunovate.com/" TargetMode="External"/><Relationship Id="rId5" Type="http://schemas.openxmlformats.org/officeDocument/2006/relationships/image" Target="../media/image31.png"/><Relationship Id="rId6" Type="http://schemas.openxmlformats.org/officeDocument/2006/relationships/image" Target="../media/image29.png"/><Relationship Id="rId7" Type="http://schemas.openxmlformats.org/officeDocument/2006/relationships/hyperlink" Target="https://www.electronicdesign.com/technologies/embedded-revolution/article/21795852/interview-with-the-creators-of-baxter-rethink-robotics" TargetMode="External"/><Relationship Id="rId8" Type="http://schemas.openxmlformats.org/officeDocument/2006/relationships/hyperlink" Target="https://www.ceramicindustry.com/articles/94688-case-study-collaborative-robots-in-technical-ceramic-parts-productio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hyperlink" Target="https://www.techtarget.com/iotagenda/definition/Industrial-Internet-of-Things-IIoT" TargetMode="External"/><Relationship Id="rId4" Type="http://schemas.openxmlformats.org/officeDocument/2006/relationships/hyperlink" Target="https://pixelplex.io/blog/iot-in-manufacturing/" TargetMode="External"/><Relationship Id="rId5" Type="http://schemas.openxmlformats.org/officeDocument/2006/relationships/hyperlink" Target="https://www.stratasys.uk/resources/case-studies/daihatsu/" TargetMode="External"/><Relationship Id="rId6" Type="http://schemas.openxmlformats.org/officeDocument/2006/relationships/hyperlink" Target="https://www.wiley.com/network/professionals/technology-and-innovation/beyond-the-hype-how-the-internet-of-things-iot-enables-mass-customization" TargetMode="External"/><Relationship Id="rId7" Type="http://schemas.openxmlformats.org/officeDocument/2006/relationships/image" Target="../media/image37.png"/><Relationship Id="rId8" Type="http://schemas.openxmlformats.org/officeDocument/2006/relationships/hyperlink" Target="https://www.stratasys.com/en/resources/blog/daihatsu-3d-printing-effect-skin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hyperlink" Target="https://www.moxanederland.nl/simplify-connectivity/downloads/iiot-case-study.pdf" TargetMode="External"/><Relationship Id="rId4" Type="http://schemas.openxmlformats.org/officeDocument/2006/relationships/image" Target="../media/image33.png"/><Relationship Id="rId5" Type="http://schemas.openxmlformats.org/officeDocument/2006/relationships/hyperlink" Target="https://trunovate.com/" TargetMode="External"/><Relationship Id="rId6"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hyperlink" Target="https://patents.google.com/patent/US20170259177A1/en" TargetMode="External"/><Relationship Id="rId4" Type="http://schemas.openxmlformats.org/officeDocument/2006/relationships/hyperlink" Target="https://doi.org/10.1109/MPUL.2013.2279617" TargetMode="External"/><Relationship Id="rId5" Type="http://schemas.openxmlformats.org/officeDocument/2006/relationships/hyperlink" Target="https://formlabs.com/uk/customer-stories/hasbro/" TargetMode="External"/><Relationship Id="rId6" Type="http://schemas.openxmlformats.org/officeDocument/2006/relationships/hyperlink" Target="https://dl.acm.org/doi/10.1145/3041021.3054170" TargetMode="External"/><Relationship Id="rId7" Type="http://schemas.openxmlformats.org/officeDocument/2006/relationships/image" Target="../media/image127.png"/><Relationship Id="rId8"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hyperlink" Target="https://aksiio.com/aksiio-3d-custom-fit-technology/" TargetMode="External"/><Relationship Id="rId4" Type="http://schemas.openxmlformats.org/officeDocument/2006/relationships/hyperlink" Target="https://www.xkelet.com/en/" TargetMode="External"/><Relationship Id="rId5" Type="http://schemas.openxmlformats.org/officeDocument/2006/relationships/hyperlink" Target="https://themagic5.com/pages/how-it-works" TargetMode="External"/><Relationship Id="rId6" Type="http://schemas.openxmlformats.org/officeDocument/2006/relationships/hyperlink" Target="https://www.aniwaa.com/wp-content/uploads/2015/07/3D-scanner-VITRONIC-body-scanner-3D-miniature-across-450x317.jpg" TargetMode="External"/><Relationship Id="rId7"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 Id="rId3" Type="http://schemas.openxmlformats.org/officeDocument/2006/relationships/hyperlink" Target="https://www.quant-u.com/" TargetMode="External"/><Relationship Id="rId4" Type="http://schemas.openxmlformats.org/officeDocument/2006/relationships/image" Target="../media/image45.pn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60.jpg"/><Relationship Id="rId4" Type="http://schemas.openxmlformats.org/officeDocument/2006/relationships/hyperlink" Target="https://www.capco.com/about-us/newsroom-and-media/the-future-of-insurance-press-release" TargetMode="External"/><Relationship Id="rId5" Type="http://schemas.openxmlformats.org/officeDocument/2006/relationships/hyperlink" Target="https://onlinemasters.ohio.edu/blog/how-wearable-tech-is-transforming-a-coachs-decision-making/" TargetMode="External"/><Relationship Id="rId6" Type="http://schemas.openxmlformats.org/officeDocument/2006/relationships/hyperlink" Target="https://www.nature.com/articles/d41591-022-00084-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hyperlink" Target="https://www.gastrograph.com/" TargetMode="External"/><Relationship Id="rId4" Type="http://schemas.openxmlformats.org/officeDocument/2006/relationships/hyperlink" Target="https://thecounter.org/artificial-intelligence-personalized-food-beverage/" TargetMode="External"/><Relationship Id="rId5" Type="http://schemas.openxmlformats.org/officeDocument/2006/relationships/image" Target="../media/image94.png"/><Relationship Id="rId6" Type="http://schemas.openxmlformats.org/officeDocument/2006/relationships/image" Target="../media/image47.png"/><Relationship Id="rId7"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3.png"/><Relationship Id="rId13" Type="http://schemas.openxmlformats.org/officeDocument/2006/relationships/image" Target="../media/image56.png"/><Relationship Id="rId12" Type="http://schemas.openxmlformats.org/officeDocument/2006/relationships/image" Target="../media/image57.png"/><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hyperlink" Target="https://www.ancestry.com/dna/" TargetMode="External"/><Relationship Id="rId4" Type="http://schemas.openxmlformats.org/officeDocument/2006/relationships/hyperlink" Target="https://www.23andme.com/dna-ancestry/" TargetMode="External"/><Relationship Id="rId9" Type="http://schemas.openxmlformats.org/officeDocument/2006/relationships/image" Target="../media/image54.png"/><Relationship Id="rId5" Type="http://schemas.openxmlformats.org/officeDocument/2006/relationships/hyperlink" Target="https://www.dnafit.com/why-dnafit/" TargetMode="External"/><Relationship Id="rId6" Type="http://schemas.openxmlformats.org/officeDocument/2006/relationships/hyperlink" Target="https://www.meantimebrewing.com/blog/2016/12/meantime-bespoke" TargetMode="External"/><Relationship Id="rId7" Type="http://schemas.openxmlformats.org/officeDocument/2006/relationships/hyperlink" Target="https://www.epigencare.com/about/" TargetMode="External"/><Relationship Id="rId8"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5.xml"/><Relationship Id="rId3" Type="http://schemas.openxmlformats.org/officeDocument/2006/relationships/hyperlink" Target="https://www.quant-u.com/" TargetMode="External"/><Relationship Id="rId4" Type="http://schemas.openxmlformats.org/officeDocument/2006/relationships/image" Target="../media/image72.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 Id="rId3" Type="http://schemas.openxmlformats.org/officeDocument/2006/relationships/image" Target="../media/image68.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7.xml"/><Relationship Id="rId3" Type="http://schemas.openxmlformats.org/officeDocument/2006/relationships/hyperlink" Target="https://startupsloth.om/5-challenges-of-mass-customization/" TargetMode="External"/><Relationship Id="rId4" Type="http://schemas.openxmlformats.org/officeDocument/2006/relationships/hyperlink" Target="https://www.reliableplant.com/Read/30506/manufacturing-customized-products" TargetMode="External"/><Relationship Id="rId5" Type="http://schemas.openxmlformats.org/officeDocument/2006/relationships/hyperlink" Target="https://www.brushyourideas.com/blog/product-customization-challenges/#section4" TargetMode="External"/><Relationship Id="rId6" Type="http://schemas.openxmlformats.org/officeDocument/2006/relationships/hyperlink" Target="https://acceleanation.com/blog/5-ways-to-reduce-operations-costs-with-mass-customization/" TargetMode="External"/><Relationship Id="rId7" Type="http://schemas.openxmlformats.org/officeDocument/2006/relationships/hyperlink" Target="https://www.cisco.com/c/dam/en_us/about/doing_business/trust-center/docs/cisco-cybersecurity-series-2021-cps.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comments" Target="../comments/comment1.xml"/><Relationship Id="rId4" Type="http://schemas.openxmlformats.org/officeDocument/2006/relationships/hyperlink" Target="https://dma.org.uk/uploads/misc/dma---uk-data-privacy-2022.pdf" TargetMode="External"/><Relationship Id="rId5" Type="http://schemas.openxmlformats.org/officeDocument/2006/relationships/image" Target="../media/image62.png"/><Relationship Id="rId6"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129.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52.png"/><Relationship Id="rId4" Type="http://schemas.openxmlformats.org/officeDocument/2006/relationships/image" Target="../media/image67.png"/><Relationship Id="rId5" Type="http://schemas.openxmlformats.org/officeDocument/2006/relationships/hyperlink" Target="https://www.prescouter.com/getstarted/" TargetMode="External"/><Relationship Id="rId6"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71.jpg"/><Relationship Id="rId4" Type="http://schemas.openxmlformats.org/officeDocument/2006/relationships/image" Target="../media/image43.png"/><Relationship Id="rId5"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 Id="rId3" Type="http://schemas.openxmlformats.org/officeDocument/2006/relationships/image" Target="../media/image69.png"/><Relationship Id="rId4" Type="http://schemas.openxmlformats.org/officeDocument/2006/relationships/image" Target="../media/image11.jpg"/><Relationship Id="rId5" Type="http://schemas.openxmlformats.org/officeDocument/2006/relationships/hyperlink" Target="https://www.linkedin.com/in/mark-scott-rosenbaum-ph-d-8983102/" TargetMode="External"/><Relationship Id="rId6" Type="http://schemas.openxmlformats.org/officeDocument/2006/relationships/image" Target="../media/image76.png"/></Relationships>
</file>

<file path=ppt/slides/_rels/slide43.xml.rels><?xml version="1.0" encoding="UTF-8" standalone="yes"?><Relationships xmlns="http://schemas.openxmlformats.org/package/2006/relationships"><Relationship Id="rId11" Type="http://schemas.openxmlformats.org/officeDocument/2006/relationships/image" Target="../media/image93.png"/><Relationship Id="rId10" Type="http://schemas.openxmlformats.org/officeDocument/2006/relationships/image" Target="../media/image92.png"/><Relationship Id="rId13" Type="http://schemas.openxmlformats.org/officeDocument/2006/relationships/image" Target="../media/image91.png"/><Relationship Id="rId12" Type="http://schemas.openxmlformats.org/officeDocument/2006/relationships/image" Target="../media/image89.png"/><Relationship Id="rId1" Type="http://schemas.openxmlformats.org/officeDocument/2006/relationships/slideLayout" Target="../slideLayouts/slideLayout31.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86.png"/><Relationship Id="rId9"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79.png"/><Relationship Id="rId7" Type="http://schemas.openxmlformats.org/officeDocument/2006/relationships/image" Target="../media/image85.png"/><Relationship Id="rId8"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hyperlink" Target="https://www.prescouter.com/getstarted/" TargetMode="External"/><Relationship Id="rId4" Type="http://schemas.openxmlformats.org/officeDocument/2006/relationships/image" Target="../media/image95.png"/><Relationship Id="rId5" Type="http://schemas.openxmlformats.org/officeDocument/2006/relationships/image" Target="../media/image107.png"/><Relationship Id="rId6" Type="http://schemas.openxmlformats.org/officeDocument/2006/relationships/image" Target="../media/image102.png"/></Relationships>
</file>

<file path=ppt/slides/_rels/slide45.xml.rels><?xml version="1.0" encoding="UTF-8" standalone="yes"?><Relationships xmlns="http://schemas.openxmlformats.org/package/2006/relationships"><Relationship Id="rId20" Type="http://schemas.openxmlformats.org/officeDocument/2006/relationships/image" Target="../media/image119.png"/><Relationship Id="rId22" Type="http://schemas.openxmlformats.org/officeDocument/2006/relationships/image" Target="../media/image108.png"/><Relationship Id="rId21" Type="http://schemas.openxmlformats.org/officeDocument/2006/relationships/image" Target="../media/image115.png"/><Relationship Id="rId24" Type="http://schemas.openxmlformats.org/officeDocument/2006/relationships/image" Target="../media/image114.png"/><Relationship Id="rId23" Type="http://schemas.openxmlformats.org/officeDocument/2006/relationships/image" Target="../media/image109.png"/><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105.png"/><Relationship Id="rId4" Type="http://schemas.openxmlformats.org/officeDocument/2006/relationships/image" Target="../media/image97.png"/><Relationship Id="rId9" Type="http://schemas.openxmlformats.org/officeDocument/2006/relationships/image" Target="../media/image103.png"/><Relationship Id="rId26" Type="http://schemas.openxmlformats.org/officeDocument/2006/relationships/image" Target="../media/image110.png"/><Relationship Id="rId25" Type="http://schemas.openxmlformats.org/officeDocument/2006/relationships/image" Target="../media/image120.png"/><Relationship Id="rId28" Type="http://schemas.openxmlformats.org/officeDocument/2006/relationships/image" Target="../media/image122.png"/><Relationship Id="rId27" Type="http://schemas.openxmlformats.org/officeDocument/2006/relationships/image" Target="../media/image116.png"/><Relationship Id="rId5" Type="http://schemas.openxmlformats.org/officeDocument/2006/relationships/image" Target="../media/image90.png"/><Relationship Id="rId6" Type="http://schemas.openxmlformats.org/officeDocument/2006/relationships/image" Target="../media/image98.png"/><Relationship Id="rId29" Type="http://schemas.openxmlformats.org/officeDocument/2006/relationships/image" Target="../media/image125.png"/><Relationship Id="rId7" Type="http://schemas.openxmlformats.org/officeDocument/2006/relationships/image" Target="../media/image101.png"/><Relationship Id="rId8" Type="http://schemas.openxmlformats.org/officeDocument/2006/relationships/image" Target="../media/image96.png"/><Relationship Id="rId31" Type="http://schemas.openxmlformats.org/officeDocument/2006/relationships/image" Target="../media/image124.png"/><Relationship Id="rId30" Type="http://schemas.openxmlformats.org/officeDocument/2006/relationships/image" Target="../media/image128.png"/><Relationship Id="rId11" Type="http://schemas.openxmlformats.org/officeDocument/2006/relationships/image" Target="../media/image117.png"/><Relationship Id="rId33" Type="http://schemas.openxmlformats.org/officeDocument/2006/relationships/image" Target="../media/image126.png"/><Relationship Id="rId10" Type="http://schemas.openxmlformats.org/officeDocument/2006/relationships/image" Target="../media/image99.png"/><Relationship Id="rId32" Type="http://schemas.openxmlformats.org/officeDocument/2006/relationships/image" Target="../media/image123.png"/><Relationship Id="rId13" Type="http://schemas.openxmlformats.org/officeDocument/2006/relationships/image" Target="../media/image100.png"/><Relationship Id="rId12" Type="http://schemas.openxmlformats.org/officeDocument/2006/relationships/image" Target="../media/image106.png"/><Relationship Id="rId15" Type="http://schemas.openxmlformats.org/officeDocument/2006/relationships/image" Target="../media/image111.png"/><Relationship Id="rId14" Type="http://schemas.openxmlformats.org/officeDocument/2006/relationships/image" Target="../media/image118.png"/><Relationship Id="rId17" Type="http://schemas.openxmlformats.org/officeDocument/2006/relationships/image" Target="../media/image113.png"/><Relationship Id="rId16" Type="http://schemas.openxmlformats.org/officeDocument/2006/relationships/image" Target="../media/image112.png"/><Relationship Id="rId19" Type="http://schemas.openxmlformats.org/officeDocument/2006/relationships/image" Target="../media/image121.png"/><Relationship Id="rId18" Type="http://schemas.openxmlformats.org/officeDocument/2006/relationships/image" Target="../media/image10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hyperlink" Target="https://www.salesforce.com/content/dam/web/en_us/www/documents/research/salesforce-state-of-the-connected-customer-4th-ed.pdf" TargetMode="External"/><Relationship Id="rId6" Type="http://schemas.openxmlformats.org/officeDocument/2006/relationships/hyperlink" Target="https://www.tcs.com/perspectives/articles/the-new-era-of-personalization-why-cpg-brands-must-own-the-direct-to-consumer-experience" TargetMode="External"/><Relationship Id="rId7" Type="http://schemas.openxmlformats.org/officeDocument/2006/relationships/hyperlink" Target="https://www.oreo.com/oreoid-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hyperlink" Target="https://www.salesforce.com/content/dam/web/en_us/www/documents/reports/researchscape-evergage-2020-trends-in-personalization-report.pdf" TargetMode="External"/><Relationship Id="rId4" Type="http://schemas.openxmlformats.org/officeDocument/2006/relationships/hyperlink" Target="https://twilio-cms-prod.s3.amazonaws.com/documents/Twilio_SOCER_2022_EN.pdf" TargetMode="External"/><Relationship Id="rId5" Type="http://schemas.openxmlformats.org/officeDocument/2006/relationships/hyperlink" Target="https://www.nextupps.nl/voorbeeld-pagina/" TargetMode="External"/><Relationship Id="rId6" Type="http://schemas.openxmlformats.org/officeDocument/2006/relationships/image" Target="../media/image13.png"/><Relationship Id="rId7"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nvSpPr>
        <p:spPr>
          <a:xfrm>
            <a:off x="432495" y="2164812"/>
            <a:ext cx="2314456" cy="31766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050"/>
              <a:buFont typeface="Arial"/>
              <a:buNone/>
            </a:pPr>
            <a:r>
              <a:rPr b="0" i="0" lang="en-GB" sz="1050" u="none" cap="none" strike="noStrike">
                <a:solidFill>
                  <a:schemeClr val="lt1"/>
                </a:solidFill>
                <a:latin typeface="Be Vietnam Pro"/>
                <a:ea typeface="Be Vietnam Pro"/>
                <a:cs typeface="Be Vietnam Pro"/>
                <a:sym typeface="Be Vietnam Pro"/>
              </a:rPr>
              <a:t>PRESCOUTER 2023</a:t>
            </a:r>
            <a:endParaRPr/>
          </a:p>
        </p:txBody>
      </p:sp>
      <p:sp>
        <p:nvSpPr>
          <p:cNvPr id="233" name="Google Shape;233;p43"/>
          <p:cNvSpPr txBox="1"/>
          <p:nvPr/>
        </p:nvSpPr>
        <p:spPr>
          <a:xfrm>
            <a:off x="432495" y="1615793"/>
            <a:ext cx="8122781" cy="382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530"/>
              <a:buFont typeface="Poppins"/>
              <a:buNone/>
            </a:pPr>
            <a:r>
              <a:rPr b="0" i="0" lang="en-GB" sz="1530" u="none" cap="none" strike="noStrike">
                <a:solidFill>
                  <a:schemeClr val="lt1"/>
                </a:solidFill>
                <a:latin typeface="Poppins"/>
                <a:ea typeface="Poppins"/>
                <a:cs typeface="Poppins"/>
                <a:sym typeface="Poppins"/>
              </a:rPr>
              <a:t>Harnessing the Power of </a:t>
            </a:r>
            <a:r>
              <a:rPr b="1" i="0" lang="en-GB" sz="1530" u="none" cap="none" strike="noStrike">
                <a:solidFill>
                  <a:schemeClr val="lt1"/>
                </a:solidFill>
                <a:latin typeface="Poppins"/>
                <a:ea typeface="Poppins"/>
                <a:cs typeface="Poppins"/>
                <a:sym typeface="Poppins"/>
              </a:rPr>
              <a:t>Hyper-Personalization</a:t>
            </a:r>
            <a:r>
              <a:rPr b="0" i="0" lang="en-GB" sz="1530" u="none" cap="none" strike="noStrike">
                <a:solidFill>
                  <a:schemeClr val="lt1"/>
                </a:solidFill>
                <a:latin typeface="Poppins"/>
                <a:ea typeface="Poppins"/>
                <a:cs typeface="Poppins"/>
                <a:sym typeface="Poppins"/>
              </a:rPr>
              <a:t> and </a:t>
            </a:r>
            <a:r>
              <a:rPr b="1" i="0" lang="en-GB" sz="1530" u="none" cap="none" strike="noStrike">
                <a:solidFill>
                  <a:schemeClr val="lt1"/>
                </a:solidFill>
                <a:latin typeface="Poppins"/>
                <a:ea typeface="Poppins"/>
                <a:cs typeface="Poppins"/>
                <a:sym typeface="Poppins"/>
              </a:rPr>
              <a:t>Mass-Customization</a:t>
            </a:r>
            <a:endParaRPr/>
          </a:p>
        </p:txBody>
      </p:sp>
      <p:sp>
        <p:nvSpPr>
          <p:cNvPr id="234" name="Google Shape;234;p43"/>
          <p:cNvSpPr/>
          <p:nvPr/>
        </p:nvSpPr>
        <p:spPr>
          <a:xfrm>
            <a:off x="498351" y="2004726"/>
            <a:ext cx="428576" cy="48159"/>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Light"/>
              <a:ea typeface="Roboto Light"/>
              <a:cs typeface="Roboto Light"/>
              <a:sym typeface="Roboto Light"/>
            </a:endParaRPr>
          </a:p>
        </p:txBody>
      </p:sp>
      <p:sp>
        <p:nvSpPr>
          <p:cNvPr id="235" name="Google Shape;235;p43"/>
          <p:cNvSpPr txBox="1"/>
          <p:nvPr/>
        </p:nvSpPr>
        <p:spPr>
          <a:xfrm>
            <a:off x="432495" y="1067199"/>
            <a:ext cx="8122781" cy="8601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3200"/>
              <a:buFont typeface="Be Vietnam Pro"/>
              <a:buNone/>
            </a:pPr>
            <a:r>
              <a:rPr b="1" i="0" lang="en-GB" sz="3200" u="none" cap="none" strike="noStrike">
                <a:solidFill>
                  <a:schemeClr val="lt1"/>
                </a:solidFill>
                <a:latin typeface="Be Vietnam Pro"/>
                <a:ea typeface="Be Vietnam Pro"/>
                <a:cs typeface="Be Vietnam Pro"/>
                <a:sym typeface="Be Vietnam Pro"/>
              </a:rPr>
              <a:t>THE FUTURE OF CONSUMER GOODS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2"/>
          <p:cNvSpPr/>
          <p:nvPr/>
        </p:nvSpPr>
        <p:spPr>
          <a:xfrm>
            <a:off x="5563734" y="0"/>
            <a:ext cx="3580266" cy="5143499"/>
          </a:xfrm>
          <a:prstGeom prst="rect">
            <a:avLst/>
          </a:prstGeom>
          <a:gradFill>
            <a:gsLst>
              <a:gs pos="0">
                <a:srgbClr val="CCE5FF"/>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79" name="Google Shape;379;p52"/>
          <p:cNvSpPr txBox="1"/>
          <p:nvPr>
            <p:ph type="title"/>
          </p:nvPr>
        </p:nvSpPr>
        <p:spPr>
          <a:xfrm>
            <a:off x="431799" y="411163"/>
            <a:ext cx="4754350" cy="839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600"/>
              <a:buFont typeface="Montserrat SemiBold"/>
              <a:buNone/>
            </a:pPr>
            <a:r>
              <a:rPr lang="en-GB" sz="1600">
                <a:solidFill>
                  <a:schemeClr val="accent1"/>
                </a:solidFill>
                <a:latin typeface="Montserrat SemiBold"/>
                <a:ea typeface="Montserrat SemiBold"/>
                <a:cs typeface="Montserrat SemiBold"/>
                <a:sym typeface="Montserrat SemiBold"/>
              </a:rPr>
              <a:t>Hyper-personalization</a:t>
            </a:r>
            <a:r>
              <a:rPr lang="en-GB" sz="1600">
                <a:solidFill>
                  <a:srgbClr val="191919"/>
                </a:solidFill>
                <a:latin typeface="Montserrat SemiBold"/>
                <a:ea typeface="Montserrat SemiBold"/>
                <a:cs typeface="Montserrat SemiBold"/>
                <a:sym typeface="Montserrat SemiBold"/>
              </a:rPr>
              <a:t> has opened up a new opportunity in the personalized goods market to drive sales and provide a way to acquire </a:t>
            </a:r>
            <a:r>
              <a:rPr lang="en-GB" sz="1600">
                <a:solidFill>
                  <a:schemeClr val="accent1"/>
                </a:solidFill>
                <a:latin typeface="Montserrat SemiBold"/>
                <a:ea typeface="Montserrat SemiBold"/>
                <a:cs typeface="Montserrat SemiBold"/>
                <a:sym typeface="Montserrat SemiBold"/>
              </a:rPr>
              <a:t>valuable customer data </a:t>
            </a:r>
            <a:r>
              <a:rPr lang="en-GB" sz="1600">
                <a:solidFill>
                  <a:srgbClr val="191919"/>
                </a:solidFill>
                <a:latin typeface="Montserrat SemiBold"/>
                <a:ea typeface="Montserrat SemiBold"/>
                <a:cs typeface="Montserrat SemiBold"/>
                <a:sym typeface="Montserrat SemiBold"/>
              </a:rPr>
              <a:t>for </a:t>
            </a:r>
            <a:r>
              <a:rPr lang="en-GB" sz="1600">
                <a:solidFill>
                  <a:schemeClr val="accent1"/>
                </a:solidFill>
                <a:latin typeface="Montserrat SemiBold"/>
                <a:ea typeface="Montserrat SemiBold"/>
                <a:cs typeface="Montserrat SemiBold"/>
                <a:sym typeface="Montserrat SemiBold"/>
              </a:rPr>
              <a:t>future product development</a:t>
            </a:r>
            <a:r>
              <a:rPr lang="en-GB" sz="1600">
                <a:solidFill>
                  <a:srgbClr val="191919"/>
                </a:solidFill>
                <a:latin typeface="Montserrat SemiBold"/>
                <a:ea typeface="Montserrat SemiBold"/>
                <a:cs typeface="Montserrat SemiBold"/>
                <a:sym typeface="Montserrat SemiBold"/>
              </a:rPr>
              <a:t>.</a:t>
            </a:r>
            <a:endParaRPr/>
          </a:p>
        </p:txBody>
      </p:sp>
      <p:sp>
        <p:nvSpPr>
          <p:cNvPr id="380" name="Google Shape;380;p52"/>
          <p:cNvSpPr txBox="1"/>
          <p:nvPr>
            <p:ph idx="1" type="body"/>
          </p:nvPr>
        </p:nvSpPr>
        <p:spPr>
          <a:xfrm>
            <a:off x="431799" y="2011425"/>
            <a:ext cx="4754349" cy="1954374"/>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900"/>
              <a:buNone/>
            </a:pPr>
            <a:r>
              <a:rPr lang="en-GB" sz="900"/>
              <a:t>The demand for personalization is growing. A recent 2022 survey by Salesforce showed that 62% of consumers expect companies to anticipate their needs, up from 56% in 2020. The same survey showed that 73% of respondents expect companies to understand their unique needs and expectations.</a:t>
            </a:r>
            <a:endParaRPr/>
          </a:p>
          <a:p>
            <a:pPr indent="0" lvl="0" marL="0" rtl="0" algn="just">
              <a:lnSpc>
                <a:spcPct val="100000"/>
              </a:lnSpc>
              <a:spcBef>
                <a:spcPts val="600"/>
              </a:spcBef>
              <a:spcAft>
                <a:spcPts val="0"/>
              </a:spcAft>
              <a:buClr>
                <a:schemeClr val="dk1"/>
              </a:buClr>
              <a:buSzPts val="900"/>
              <a:buNone/>
            </a:pPr>
            <a:r>
              <a:rPr lang="en-GB" sz="900"/>
              <a:t>Many consumers don’t feel that companies are meeting their personalization expectations. We believe this creates an opportunity for businesses to monetize. A 2020 study by Salesforce found that 63% of consumers expect companies to understand their unique needs and expectations, but only 34% of people felt they were treated as unique individuals by companies.</a:t>
            </a:r>
            <a:endParaRPr/>
          </a:p>
          <a:p>
            <a:pPr indent="0" lvl="0" marL="0" rtl="0" algn="just">
              <a:lnSpc>
                <a:spcPct val="100000"/>
              </a:lnSpc>
              <a:spcBef>
                <a:spcPts val="600"/>
              </a:spcBef>
              <a:spcAft>
                <a:spcPts val="0"/>
              </a:spcAft>
              <a:buClr>
                <a:schemeClr val="dk1"/>
              </a:buClr>
              <a:buSzPts val="900"/>
              <a:buNone/>
            </a:pPr>
            <a:r>
              <a:rPr lang="en-GB" sz="900"/>
              <a:t>Considering again the OREO iD website, not only did OREO enjoy record sales from their new venture, they are gathering customer information with every sale, building the required data for hyper-personalization, should they want to go down this route in the future.</a:t>
            </a:r>
            <a:endParaRPr/>
          </a:p>
        </p:txBody>
      </p:sp>
      <p:sp>
        <p:nvSpPr>
          <p:cNvPr id="381" name="Google Shape;381;p52"/>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382" name="Google Shape;382;p52"/>
          <p:cNvSpPr/>
          <p:nvPr/>
        </p:nvSpPr>
        <p:spPr>
          <a:xfrm>
            <a:off x="503298" y="1829796"/>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83" name="Google Shape;383;p52"/>
          <p:cNvSpPr txBox="1"/>
          <p:nvPr/>
        </p:nvSpPr>
        <p:spPr>
          <a:xfrm>
            <a:off x="431800" y="4247423"/>
            <a:ext cx="4572000" cy="477054"/>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The Deloitte Consumer Review Made-to-order: The rise of mass personalization</a:t>
            </a:r>
            <a:endParaRPr sz="500">
              <a:solidFill>
                <a:schemeClr val="accent3"/>
              </a:solidFill>
              <a:latin typeface="Roboto Light"/>
              <a:ea typeface="Roboto Light"/>
              <a:cs typeface="Roboto Light"/>
              <a:sym typeface="Roboto Light"/>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https://www.salesforce.com/content/dam/web/en_us/www/documents/research/salesforce-state-of-the-connected-customer-4th-ed.pdf</a:t>
            </a:r>
            <a:endParaRPr sz="500">
              <a:solidFill>
                <a:schemeClr val="accent3"/>
              </a:solidFill>
              <a:latin typeface="Roboto Light"/>
              <a:ea typeface="Roboto Light"/>
              <a:cs typeface="Roboto Light"/>
              <a:sym typeface="Roboto Light"/>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https://www.salesforce.com/content/dam/web/en_ie/www/PDF/state-of-connected-customer-fifth-ed-comp.pdf</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https://www.oreo.com/oreoid-1</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7">
                  <a:extLst>
                    <a:ext uri="{A12FA001-AC4F-418D-AE19-62706E023703}">
                      <ahyp:hlinkClr val="tx"/>
                    </a:ext>
                  </a:extLst>
                </a:hlinkClick>
              </a:rPr>
              <a:t>https://www.borngroup.com/views/hyper-personalization-mass-customization-and-the-demand-for-unique-experiences/</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384" name="Google Shape;384;p52"/>
          <p:cNvSpPr txBox="1"/>
          <p:nvPr/>
        </p:nvSpPr>
        <p:spPr>
          <a:xfrm>
            <a:off x="5828004" y="828489"/>
            <a:ext cx="2953457" cy="4592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050"/>
              <a:buFont typeface="Arial"/>
              <a:buNone/>
            </a:pPr>
            <a:r>
              <a:rPr b="1" lang="en-GB" sz="1050">
                <a:solidFill>
                  <a:schemeClr val="dk2"/>
                </a:solidFill>
                <a:latin typeface="Montserrat"/>
                <a:ea typeface="Montserrat"/>
                <a:cs typeface="Montserrat"/>
                <a:sym typeface="Montserrat"/>
              </a:rPr>
              <a:t>CUSTOMER EXPECTATIONS FOR PERSONALIZATION ARE CLIMBING.</a:t>
            </a:r>
            <a:endParaRPr/>
          </a:p>
        </p:txBody>
      </p:sp>
      <p:grpSp>
        <p:nvGrpSpPr>
          <p:cNvPr id="385" name="Google Shape;385;p52"/>
          <p:cNvGrpSpPr/>
          <p:nvPr/>
        </p:nvGrpSpPr>
        <p:grpSpPr>
          <a:xfrm>
            <a:off x="5878478" y="1549671"/>
            <a:ext cx="2780534" cy="560249"/>
            <a:chOff x="5736610" y="1362806"/>
            <a:chExt cx="2780534" cy="560249"/>
          </a:xfrm>
        </p:grpSpPr>
        <p:sp>
          <p:nvSpPr>
            <p:cNvPr id="386" name="Google Shape;386;p52"/>
            <p:cNvSpPr txBox="1"/>
            <p:nvPr/>
          </p:nvSpPr>
          <p:spPr>
            <a:xfrm>
              <a:off x="6543706" y="1455846"/>
              <a:ext cx="1973438"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of global consumers expect offers to always be personalized</a:t>
              </a:r>
              <a:endParaRPr/>
            </a:p>
          </p:txBody>
        </p:sp>
        <p:sp>
          <p:nvSpPr>
            <p:cNvPr id="387" name="Google Shape;387;p52"/>
            <p:cNvSpPr txBox="1"/>
            <p:nvPr/>
          </p:nvSpPr>
          <p:spPr>
            <a:xfrm>
              <a:off x="5736610" y="1362806"/>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56</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grpSp>
        <p:nvGrpSpPr>
          <p:cNvPr id="388" name="Google Shape;388;p52"/>
          <p:cNvGrpSpPr/>
          <p:nvPr/>
        </p:nvGrpSpPr>
        <p:grpSpPr>
          <a:xfrm>
            <a:off x="5878478" y="2262568"/>
            <a:ext cx="3009362" cy="560249"/>
            <a:chOff x="5736610" y="2139693"/>
            <a:chExt cx="3009362" cy="560249"/>
          </a:xfrm>
        </p:grpSpPr>
        <p:sp>
          <p:nvSpPr>
            <p:cNvPr id="389" name="Google Shape;389;p52"/>
            <p:cNvSpPr txBox="1"/>
            <p:nvPr/>
          </p:nvSpPr>
          <p:spPr>
            <a:xfrm>
              <a:off x="6543705" y="2232733"/>
              <a:ext cx="2202267"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expect companies to understand their unique needs and expectations</a:t>
              </a:r>
              <a:endParaRPr/>
            </a:p>
          </p:txBody>
        </p:sp>
        <p:sp>
          <p:nvSpPr>
            <p:cNvPr id="390" name="Google Shape;390;p52"/>
            <p:cNvSpPr txBox="1"/>
            <p:nvPr/>
          </p:nvSpPr>
          <p:spPr>
            <a:xfrm>
              <a:off x="5736610" y="2139693"/>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73</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grpSp>
        <p:nvGrpSpPr>
          <p:cNvPr id="391" name="Google Shape;391;p52"/>
          <p:cNvGrpSpPr/>
          <p:nvPr/>
        </p:nvGrpSpPr>
        <p:grpSpPr>
          <a:xfrm>
            <a:off x="5878478" y="2975465"/>
            <a:ext cx="2640103" cy="560249"/>
            <a:chOff x="5736610" y="3009620"/>
            <a:chExt cx="2640103" cy="560249"/>
          </a:xfrm>
        </p:grpSpPr>
        <p:sp>
          <p:nvSpPr>
            <p:cNvPr id="392" name="Google Shape;392;p52"/>
            <p:cNvSpPr txBox="1"/>
            <p:nvPr/>
          </p:nvSpPr>
          <p:spPr>
            <a:xfrm>
              <a:off x="6543705" y="3102660"/>
              <a:ext cx="1833008"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expect companies to anticipate their needs</a:t>
              </a:r>
              <a:endParaRPr/>
            </a:p>
          </p:txBody>
        </p:sp>
        <p:sp>
          <p:nvSpPr>
            <p:cNvPr id="393" name="Google Shape;393;p52"/>
            <p:cNvSpPr txBox="1"/>
            <p:nvPr/>
          </p:nvSpPr>
          <p:spPr>
            <a:xfrm>
              <a:off x="5736610" y="3009620"/>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62</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grpSp>
        <p:nvGrpSpPr>
          <p:cNvPr id="394" name="Google Shape;394;p52"/>
          <p:cNvGrpSpPr/>
          <p:nvPr/>
        </p:nvGrpSpPr>
        <p:grpSpPr>
          <a:xfrm>
            <a:off x="5878478" y="3688361"/>
            <a:ext cx="2334706" cy="560249"/>
            <a:chOff x="5736610" y="3785504"/>
            <a:chExt cx="2334706" cy="560249"/>
          </a:xfrm>
        </p:grpSpPr>
        <p:sp>
          <p:nvSpPr>
            <p:cNvPr id="395" name="Google Shape;395;p52"/>
            <p:cNvSpPr txBox="1"/>
            <p:nvPr/>
          </p:nvSpPr>
          <p:spPr>
            <a:xfrm>
              <a:off x="6543705" y="3878544"/>
              <a:ext cx="1527611"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feel most companies treat them as a number</a:t>
              </a:r>
              <a:endParaRPr/>
            </a:p>
          </p:txBody>
        </p:sp>
        <p:sp>
          <p:nvSpPr>
            <p:cNvPr id="396" name="Google Shape;396;p52"/>
            <p:cNvSpPr txBox="1"/>
            <p:nvPr/>
          </p:nvSpPr>
          <p:spPr>
            <a:xfrm>
              <a:off x="5736610" y="3785504"/>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56</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sp>
        <p:nvSpPr>
          <p:cNvPr id="397" name="Google Shape;397;p52"/>
          <p:cNvSpPr/>
          <p:nvPr/>
        </p:nvSpPr>
        <p:spPr>
          <a:xfrm>
            <a:off x="5563735" y="1282137"/>
            <a:ext cx="3270915" cy="45719"/>
          </a:xfrm>
          <a:prstGeom prst="rect">
            <a:avLst/>
          </a:prstGeom>
          <a:gradFill>
            <a:gsLst>
              <a:gs pos="0">
                <a:srgbClr val="CCE5FF">
                  <a:alpha val="0"/>
                </a:srgbClr>
              </a:gs>
              <a:gs pos="40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98" name="Google Shape;398;p52"/>
          <p:cNvSpPr/>
          <p:nvPr/>
        </p:nvSpPr>
        <p:spPr>
          <a:xfrm>
            <a:off x="5563735" y="713391"/>
            <a:ext cx="3270915" cy="45719"/>
          </a:xfrm>
          <a:prstGeom prst="rect">
            <a:avLst/>
          </a:prstGeom>
          <a:gradFill>
            <a:gsLst>
              <a:gs pos="0">
                <a:srgbClr val="CCE5FF">
                  <a:alpha val="0"/>
                </a:srgbClr>
              </a:gs>
              <a:gs pos="40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grpSp>
        <p:nvGrpSpPr>
          <p:cNvPr id="403" name="Google Shape;403;p53"/>
          <p:cNvGrpSpPr/>
          <p:nvPr/>
        </p:nvGrpSpPr>
        <p:grpSpPr>
          <a:xfrm>
            <a:off x="830950" y="1825118"/>
            <a:ext cx="1259100" cy="1259100"/>
            <a:chOff x="830950" y="1825118"/>
            <a:chExt cx="1259100" cy="1259100"/>
          </a:xfrm>
        </p:grpSpPr>
        <p:sp>
          <p:nvSpPr>
            <p:cNvPr id="404" name="Google Shape;404;p53"/>
            <p:cNvSpPr/>
            <p:nvPr/>
          </p:nvSpPr>
          <p:spPr>
            <a:xfrm>
              <a:off x="893172" y="1887340"/>
              <a:ext cx="1134656" cy="113465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405" name="Google Shape;405;p53"/>
            <p:cNvPicPr preferRelativeResize="0"/>
            <p:nvPr/>
          </p:nvPicPr>
          <p:blipFill rotWithShape="1">
            <a:blip r:embed="rId3">
              <a:alphaModFix/>
            </a:blip>
            <a:srcRect b="7006" l="4858" r="2717" t="569"/>
            <a:stretch/>
          </p:blipFill>
          <p:spPr>
            <a:xfrm>
              <a:off x="830950" y="1825118"/>
              <a:ext cx="1259100" cy="1259100"/>
            </a:xfrm>
            <a:prstGeom prst="ellipse">
              <a:avLst/>
            </a:prstGeom>
            <a:noFill/>
            <a:ln>
              <a:noFill/>
            </a:ln>
            <a:effectLst>
              <a:outerShdw blurRad="63500" sx="102000" rotWithShape="0" algn="ctr" sy="102000">
                <a:srgbClr val="000000">
                  <a:alpha val="40000"/>
                </a:srgbClr>
              </a:outerShdw>
            </a:effectLst>
          </p:spPr>
        </p:pic>
      </p:grpSp>
      <p:sp>
        <p:nvSpPr>
          <p:cNvPr id="406" name="Google Shape;406;p53"/>
          <p:cNvSpPr txBox="1"/>
          <p:nvPr/>
        </p:nvSpPr>
        <p:spPr>
          <a:xfrm>
            <a:off x="2481760" y="1713566"/>
            <a:ext cx="5769068" cy="157273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2F2F2"/>
              </a:buClr>
              <a:buSzPts val="1400"/>
              <a:buFont typeface="Montserrat"/>
              <a:buNone/>
            </a:pPr>
            <a:r>
              <a:rPr i="1" lang="en-GB" sz="1400">
                <a:solidFill>
                  <a:srgbClr val="F2F2F2"/>
                </a:solidFill>
                <a:latin typeface="Montserrat"/>
                <a:ea typeface="Montserrat"/>
                <a:cs typeface="Montserrat"/>
                <a:sym typeface="Montserrat"/>
              </a:rPr>
              <a:t>Product customization always increases the value benefit for the consumer. In the consumer goods space, we have looked at customized cosmetics, vitamins, and meal plans based upon hyper-personalized data, for example DNA. I believe this level of customization based upon hyper-personalized data would lead to intense product loyalty.</a:t>
            </a:r>
            <a:endParaRPr/>
          </a:p>
        </p:txBody>
      </p:sp>
      <p:sp>
        <p:nvSpPr>
          <p:cNvPr id="407" name="Google Shape;407;p53"/>
          <p:cNvSpPr txBox="1"/>
          <p:nvPr/>
        </p:nvSpPr>
        <p:spPr>
          <a:xfrm>
            <a:off x="2481761" y="3286300"/>
            <a:ext cx="5769068" cy="39578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2F2F2"/>
              </a:buClr>
              <a:buSzPts val="1500"/>
              <a:buFont typeface="Roboto Medium"/>
              <a:buNone/>
            </a:pPr>
            <a:r>
              <a:rPr b="0" i="0" lang="en-GB" sz="1500" u="none" cap="none" strike="noStrike">
                <a:solidFill>
                  <a:srgbClr val="F2F2F2"/>
                </a:solidFill>
                <a:latin typeface="Roboto Medium"/>
                <a:ea typeface="Roboto Medium"/>
                <a:cs typeface="Roboto Medium"/>
                <a:sym typeface="Roboto Medium"/>
              </a:rPr>
              <a:t>Prof. Mark S. Rosenbaum, Professor of Marketing</a:t>
            </a:r>
            <a:endParaRPr/>
          </a:p>
        </p:txBody>
      </p:sp>
      <p:sp>
        <p:nvSpPr>
          <p:cNvPr id="408" name="Google Shape;408;p53"/>
          <p:cNvSpPr txBox="1"/>
          <p:nvPr/>
        </p:nvSpPr>
        <p:spPr>
          <a:xfrm>
            <a:off x="431800" y="626494"/>
            <a:ext cx="8280400" cy="5721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2F2F2"/>
              </a:buClr>
              <a:buSzPts val="2400"/>
              <a:buFont typeface="Montserrat SemiBold"/>
              <a:buNone/>
            </a:pPr>
            <a:r>
              <a:rPr b="1" lang="en-GB" sz="2400">
                <a:solidFill>
                  <a:srgbClr val="F2F2F2"/>
                </a:solidFill>
                <a:latin typeface="Montserrat SemiBold"/>
                <a:ea typeface="Montserrat SemiBold"/>
                <a:cs typeface="Montserrat SemiBold"/>
                <a:sym typeface="Montserrat SemiBold"/>
              </a:rPr>
              <a:t>Expert Insight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4"/>
          <p:cNvSpPr txBox="1"/>
          <p:nvPr/>
        </p:nvSpPr>
        <p:spPr>
          <a:xfrm>
            <a:off x="1002083" y="2985343"/>
            <a:ext cx="564297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lt1"/>
                </a:solidFill>
                <a:latin typeface="Poppins"/>
                <a:ea typeface="Poppins"/>
                <a:cs typeface="Poppins"/>
                <a:sym typeface="Poppins"/>
              </a:rPr>
              <a:t>Enabling Technologies</a:t>
            </a:r>
            <a:endParaRPr/>
          </a:p>
        </p:txBody>
      </p:sp>
      <p:cxnSp>
        <p:nvCxnSpPr>
          <p:cNvPr id="414" name="Google Shape;414;p54"/>
          <p:cNvCxnSpPr>
            <a:stCxn id="415" idx="2"/>
            <a:endCxn id="416" idx="0"/>
          </p:cNvCxnSpPr>
          <p:nvPr/>
        </p:nvCxnSpPr>
        <p:spPr>
          <a:xfrm>
            <a:off x="735381" y="2751750"/>
            <a:ext cx="0" cy="1052100"/>
          </a:xfrm>
          <a:prstGeom prst="straightConnector1">
            <a:avLst/>
          </a:prstGeom>
          <a:noFill/>
          <a:ln cap="flat" cmpd="sng" w="12700">
            <a:solidFill>
              <a:srgbClr val="CCE5FF"/>
            </a:solidFill>
            <a:prstDash val="lgDash"/>
            <a:miter lim="800000"/>
            <a:headEnd len="sm" w="sm" type="none"/>
            <a:tailEnd len="sm" w="sm" type="none"/>
          </a:ln>
        </p:spPr>
      </p:cxnSp>
      <p:grpSp>
        <p:nvGrpSpPr>
          <p:cNvPr id="417" name="Google Shape;417;p54"/>
          <p:cNvGrpSpPr/>
          <p:nvPr/>
        </p:nvGrpSpPr>
        <p:grpSpPr>
          <a:xfrm>
            <a:off x="555381" y="3803713"/>
            <a:ext cx="360000" cy="360000"/>
            <a:chOff x="411331" y="3803713"/>
            <a:chExt cx="360000" cy="360000"/>
          </a:xfrm>
        </p:grpSpPr>
        <p:sp>
          <p:nvSpPr>
            <p:cNvPr id="416" name="Google Shape;416;p54"/>
            <p:cNvSpPr/>
            <p:nvPr/>
          </p:nvSpPr>
          <p:spPr>
            <a:xfrm>
              <a:off x="411331" y="380371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418" name="Google Shape;418;p54"/>
            <p:cNvPicPr preferRelativeResize="0"/>
            <p:nvPr/>
          </p:nvPicPr>
          <p:blipFill rotWithShape="1">
            <a:blip r:embed="rId3">
              <a:alphaModFix/>
            </a:blip>
            <a:srcRect b="0" l="0" r="0" t="0"/>
            <a:stretch/>
          </p:blipFill>
          <p:spPr>
            <a:xfrm>
              <a:off x="479704" y="3881156"/>
              <a:ext cx="216000" cy="216000"/>
            </a:xfrm>
            <a:prstGeom prst="rect">
              <a:avLst/>
            </a:prstGeom>
            <a:noFill/>
            <a:ln>
              <a:noFill/>
            </a:ln>
          </p:spPr>
        </p:pic>
      </p:grpSp>
      <p:grpSp>
        <p:nvGrpSpPr>
          <p:cNvPr id="419" name="Google Shape;419;p54"/>
          <p:cNvGrpSpPr/>
          <p:nvPr/>
        </p:nvGrpSpPr>
        <p:grpSpPr>
          <a:xfrm>
            <a:off x="555381" y="2391750"/>
            <a:ext cx="360000" cy="360000"/>
            <a:chOff x="411331" y="3803713"/>
            <a:chExt cx="360000" cy="360000"/>
          </a:xfrm>
        </p:grpSpPr>
        <p:sp>
          <p:nvSpPr>
            <p:cNvPr id="415" name="Google Shape;415;p54"/>
            <p:cNvSpPr/>
            <p:nvPr/>
          </p:nvSpPr>
          <p:spPr>
            <a:xfrm>
              <a:off x="411331" y="380371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420" name="Google Shape;420;p54"/>
            <p:cNvPicPr preferRelativeResize="0"/>
            <p:nvPr/>
          </p:nvPicPr>
          <p:blipFill rotWithShape="1">
            <a:blip r:embed="rId4">
              <a:alphaModFix/>
            </a:blip>
            <a:srcRect b="0" l="0" r="0" t="0"/>
            <a:stretch/>
          </p:blipFill>
          <p:spPr>
            <a:xfrm>
              <a:off x="479704" y="3881156"/>
              <a:ext cx="216000" cy="21600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cxnSp>
        <p:nvCxnSpPr>
          <p:cNvPr id="426" name="Google Shape;426;p55"/>
          <p:cNvCxnSpPr>
            <a:endCxn id="427" idx="3"/>
          </p:cNvCxnSpPr>
          <p:nvPr/>
        </p:nvCxnSpPr>
        <p:spPr>
          <a:xfrm flipH="1" rot="10800000">
            <a:off x="3793824" y="1908391"/>
            <a:ext cx="96600" cy="134100"/>
          </a:xfrm>
          <a:prstGeom prst="straightConnector1">
            <a:avLst/>
          </a:prstGeom>
          <a:noFill/>
          <a:ln cap="flat" cmpd="sng" w="9525">
            <a:solidFill>
              <a:schemeClr val="dk2"/>
            </a:solidFill>
            <a:prstDash val="lgDash"/>
            <a:miter lim="800000"/>
            <a:headEnd len="sm" w="sm" type="none"/>
            <a:tailEnd len="sm" w="sm" type="none"/>
          </a:ln>
        </p:spPr>
      </p:cxnSp>
      <p:cxnSp>
        <p:nvCxnSpPr>
          <p:cNvPr id="428" name="Google Shape;428;p55"/>
          <p:cNvCxnSpPr>
            <a:endCxn id="429" idx="5"/>
          </p:cNvCxnSpPr>
          <p:nvPr/>
        </p:nvCxnSpPr>
        <p:spPr>
          <a:xfrm rot="10800000">
            <a:off x="5259790" y="1908391"/>
            <a:ext cx="96900" cy="134100"/>
          </a:xfrm>
          <a:prstGeom prst="straightConnector1">
            <a:avLst/>
          </a:prstGeom>
          <a:noFill/>
          <a:ln cap="flat" cmpd="sng" w="9525">
            <a:solidFill>
              <a:schemeClr val="dk2"/>
            </a:solidFill>
            <a:prstDash val="lgDash"/>
            <a:miter lim="800000"/>
            <a:headEnd len="sm" w="sm" type="none"/>
            <a:tailEnd len="sm" w="sm" type="none"/>
          </a:ln>
        </p:spPr>
      </p:cxnSp>
      <p:cxnSp>
        <p:nvCxnSpPr>
          <p:cNvPr id="430" name="Google Shape;430;p55"/>
          <p:cNvCxnSpPr>
            <a:stCxn id="431" idx="4"/>
          </p:cNvCxnSpPr>
          <p:nvPr/>
        </p:nvCxnSpPr>
        <p:spPr>
          <a:xfrm>
            <a:off x="4572001" y="2215063"/>
            <a:ext cx="0" cy="381000"/>
          </a:xfrm>
          <a:prstGeom prst="straightConnector1">
            <a:avLst/>
          </a:prstGeom>
          <a:noFill/>
          <a:ln cap="flat" cmpd="sng" w="9525">
            <a:solidFill>
              <a:schemeClr val="dk2"/>
            </a:solidFill>
            <a:prstDash val="lgDash"/>
            <a:miter lim="800000"/>
            <a:headEnd len="sm" w="sm" type="none"/>
            <a:tailEnd len="sm" w="sm" type="none"/>
          </a:ln>
        </p:spPr>
      </p:cxnSp>
      <p:cxnSp>
        <p:nvCxnSpPr>
          <p:cNvPr id="432" name="Google Shape;432;p55"/>
          <p:cNvCxnSpPr>
            <a:stCxn id="433" idx="2"/>
            <a:endCxn id="434" idx="3"/>
          </p:cNvCxnSpPr>
          <p:nvPr/>
        </p:nvCxnSpPr>
        <p:spPr>
          <a:xfrm rot="10800000">
            <a:off x="3382544" y="1500520"/>
            <a:ext cx="317700" cy="0"/>
          </a:xfrm>
          <a:prstGeom prst="straightConnector1">
            <a:avLst/>
          </a:prstGeom>
          <a:noFill/>
          <a:ln cap="flat" cmpd="sng" w="9525">
            <a:solidFill>
              <a:schemeClr val="dk2"/>
            </a:solidFill>
            <a:prstDash val="lgDash"/>
            <a:miter lim="800000"/>
            <a:headEnd len="sm" w="sm" type="none"/>
            <a:tailEnd len="sm" w="sm" type="none"/>
          </a:ln>
        </p:spPr>
      </p:cxnSp>
      <p:cxnSp>
        <p:nvCxnSpPr>
          <p:cNvPr id="435" name="Google Shape;435;p55"/>
          <p:cNvCxnSpPr>
            <a:stCxn id="436" idx="2"/>
            <a:endCxn id="437" idx="3"/>
          </p:cNvCxnSpPr>
          <p:nvPr/>
        </p:nvCxnSpPr>
        <p:spPr>
          <a:xfrm rot="10800000">
            <a:off x="3382479" y="839869"/>
            <a:ext cx="470700" cy="1500"/>
          </a:xfrm>
          <a:prstGeom prst="straightConnector1">
            <a:avLst/>
          </a:prstGeom>
          <a:noFill/>
          <a:ln cap="flat" cmpd="sng" w="9525">
            <a:solidFill>
              <a:schemeClr val="dk2"/>
            </a:solidFill>
            <a:prstDash val="lgDash"/>
            <a:miter lim="800000"/>
            <a:headEnd len="sm" w="sm" type="none"/>
            <a:tailEnd len="sm" w="sm" type="none"/>
          </a:ln>
        </p:spPr>
      </p:cxnSp>
      <p:sp>
        <p:nvSpPr>
          <p:cNvPr id="438" name="Google Shape;438;p55"/>
          <p:cNvSpPr txBox="1"/>
          <p:nvPr/>
        </p:nvSpPr>
        <p:spPr>
          <a:xfrm>
            <a:off x="3871442" y="1707076"/>
            <a:ext cx="1401000" cy="354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2"/>
              </a:buClr>
              <a:buSzPts val="1050"/>
              <a:buFont typeface="Arial"/>
              <a:buNone/>
            </a:pPr>
            <a:r>
              <a:rPr lang="en-GB" sz="950">
                <a:solidFill>
                  <a:schemeClr val="dk2"/>
                </a:solidFill>
                <a:latin typeface="Be Vietnam Pro"/>
                <a:ea typeface="Be Vietnam Pro"/>
                <a:cs typeface="Be Vietnam Pro"/>
                <a:sym typeface="Be Vietnam Pro"/>
              </a:rPr>
              <a:t>7 Techs Enabling </a:t>
            </a:r>
            <a:r>
              <a:rPr lang="en-GB" sz="750">
                <a:solidFill>
                  <a:schemeClr val="dk2"/>
                </a:solidFill>
                <a:latin typeface="Be Vietnam Pro"/>
                <a:ea typeface="Be Vietnam Pro"/>
                <a:cs typeface="Be Vietnam Pro"/>
                <a:sym typeface="Be Vietnam Pro"/>
              </a:rPr>
              <a:t>Hyper-personalization</a:t>
            </a:r>
            <a:endParaRPr sz="1100"/>
          </a:p>
        </p:txBody>
      </p:sp>
      <p:sp>
        <p:nvSpPr>
          <p:cNvPr id="437" name="Google Shape;437;p55"/>
          <p:cNvSpPr/>
          <p:nvPr/>
        </p:nvSpPr>
        <p:spPr>
          <a:xfrm>
            <a:off x="3037972" y="667511"/>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39" name="Google Shape;439;p55"/>
          <p:cNvSpPr/>
          <p:nvPr/>
        </p:nvSpPr>
        <p:spPr>
          <a:xfrm>
            <a:off x="5767943" y="1328302"/>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40" name="Google Shape;440;p55"/>
          <p:cNvSpPr/>
          <p:nvPr/>
        </p:nvSpPr>
        <p:spPr>
          <a:xfrm>
            <a:off x="5312818" y="1990022"/>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41" name="Google Shape;441;p55"/>
          <p:cNvSpPr/>
          <p:nvPr/>
        </p:nvSpPr>
        <p:spPr>
          <a:xfrm>
            <a:off x="5767943" y="667511"/>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42" name="Google Shape;442;p55"/>
          <p:cNvSpPr/>
          <p:nvPr/>
        </p:nvSpPr>
        <p:spPr>
          <a:xfrm>
            <a:off x="3493097" y="1990022"/>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43" name="Google Shape;443;p55"/>
          <p:cNvSpPr/>
          <p:nvPr/>
        </p:nvSpPr>
        <p:spPr>
          <a:xfrm>
            <a:off x="4399783" y="2595982"/>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34" name="Google Shape;434;p55"/>
          <p:cNvSpPr/>
          <p:nvPr/>
        </p:nvSpPr>
        <p:spPr>
          <a:xfrm>
            <a:off x="3037972" y="1328302"/>
            <a:ext cx="344434" cy="344434"/>
          </a:xfrm>
          <a:prstGeom prst="roundRect">
            <a:avLst>
              <a:gd fmla="val 16667" name="adj"/>
            </a:avLst>
          </a:prstGeom>
          <a:solidFill>
            <a:schemeClr val="dk2"/>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sp>
        <p:nvSpPr>
          <p:cNvPr id="436" name="Google Shape;436;p55"/>
          <p:cNvSpPr/>
          <p:nvPr/>
        </p:nvSpPr>
        <p:spPr>
          <a:xfrm>
            <a:off x="3853179" y="803839"/>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44" name="Google Shape;444;p55"/>
          <p:cNvSpPr/>
          <p:nvPr/>
        </p:nvSpPr>
        <p:spPr>
          <a:xfrm>
            <a:off x="5224930" y="803839"/>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45" name="Google Shape;445;p55"/>
          <p:cNvSpPr/>
          <p:nvPr/>
        </p:nvSpPr>
        <p:spPr>
          <a:xfrm>
            <a:off x="5371553" y="1462990"/>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33" name="Google Shape;433;p55"/>
          <p:cNvSpPr/>
          <p:nvPr/>
        </p:nvSpPr>
        <p:spPr>
          <a:xfrm>
            <a:off x="3700244" y="1462990"/>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27" name="Google Shape;427;p55"/>
          <p:cNvSpPr/>
          <p:nvPr/>
        </p:nvSpPr>
        <p:spPr>
          <a:xfrm>
            <a:off x="3879432" y="1844324"/>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29" name="Google Shape;429;p55"/>
          <p:cNvSpPr/>
          <p:nvPr/>
        </p:nvSpPr>
        <p:spPr>
          <a:xfrm>
            <a:off x="5195723" y="1844324"/>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31" name="Google Shape;431;p55"/>
          <p:cNvSpPr/>
          <p:nvPr/>
        </p:nvSpPr>
        <p:spPr>
          <a:xfrm>
            <a:off x="4534471" y="2140004"/>
            <a:ext cx="75059" cy="75059"/>
          </a:xfrm>
          <a:prstGeom prst="ellipse">
            <a:avLst/>
          </a:prstGeom>
          <a:solidFill>
            <a:schemeClr val="dk2"/>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cxnSp>
        <p:nvCxnSpPr>
          <p:cNvPr id="446" name="Google Shape;446;p55"/>
          <p:cNvCxnSpPr>
            <a:stCxn id="441" idx="1"/>
            <a:endCxn id="444" idx="6"/>
          </p:cNvCxnSpPr>
          <p:nvPr/>
        </p:nvCxnSpPr>
        <p:spPr>
          <a:xfrm flipH="1">
            <a:off x="5299943" y="839728"/>
            <a:ext cx="468000" cy="1500"/>
          </a:xfrm>
          <a:prstGeom prst="straightConnector1">
            <a:avLst/>
          </a:prstGeom>
          <a:noFill/>
          <a:ln cap="flat" cmpd="sng" w="9525">
            <a:solidFill>
              <a:schemeClr val="dk2"/>
            </a:solidFill>
            <a:prstDash val="lgDash"/>
            <a:miter lim="800000"/>
            <a:headEnd len="sm" w="sm" type="none"/>
            <a:tailEnd len="sm" w="sm" type="none"/>
          </a:ln>
        </p:spPr>
      </p:cxnSp>
      <p:cxnSp>
        <p:nvCxnSpPr>
          <p:cNvPr id="447" name="Google Shape;447;p55"/>
          <p:cNvCxnSpPr>
            <a:stCxn id="439" idx="1"/>
            <a:endCxn id="445" idx="6"/>
          </p:cNvCxnSpPr>
          <p:nvPr/>
        </p:nvCxnSpPr>
        <p:spPr>
          <a:xfrm rot="10800000">
            <a:off x="5446643" y="1500519"/>
            <a:ext cx="321300" cy="0"/>
          </a:xfrm>
          <a:prstGeom prst="straightConnector1">
            <a:avLst/>
          </a:prstGeom>
          <a:noFill/>
          <a:ln cap="flat" cmpd="sng" w="9525">
            <a:solidFill>
              <a:schemeClr val="dk2"/>
            </a:solidFill>
            <a:prstDash val="lgDash"/>
            <a:miter lim="800000"/>
            <a:headEnd len="sm" w="sm" type="none"/>
            <a:tailEnd len="sm" w="sm" type="none"/>
          </a:ln>
        </p:spPr>
      </p:cxnSp>
      <p:sp>
        <p:nvSpPr>
          <p:cNvPr id="448" name="Google Shape;448;p55"/>
          <p:cNvSpPr txBox="1"/>
          <p:nvPr/>
        </p:nvSpPr>
        <p:spPr>
          <a:xfrm>
            <a:off x="912589" y="561026"/>
            <a:ext cx="2015052"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Additive Layer Manufacturing</a:t>
            </a:r>
            <a:endParaRPr/>
          </a:p>
        </p:txBody>
      </p:sp>
      <p:sp>
        <p:nvSpPr>
          <p:cNvPr id="449" name="Google Shape;449;p55"/>
          <p:cNvSpPr txBox="1"/>
          <p:nvPr/>
        </p:nvSpPr>
        <p:spPr>
          <a:xfrm>
            <a:off x="431800" y="3072507"/>
            <a:ext cx="4881018" cy="1347748"/>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Montserrat"/>
              <a:buNone/>
            </a:pPr>
            <a:r>
              <a:rPr b="1" lang="en-GB" sz="1800">
                <a:solidFill>
                  <a:schemeClr val="accent1"/>
                </a:solidFill>
                <a:latin typeface="Montserrat"/>
                <a:ea typeface="Montserrat"/>
                <a:cs typeface="Montserrat"/>
                <a:sym typeface="Montserrat"/>
              </a:rPr>
              <a:t>7 enabling technologies </a:t>
            </a:r>
            <a:r>
              <a:rPr b="1" lang="en-GB" sz="1800">
                <a:solidFill>
                  <a:schemeClr val="lt1"/>
                </a:solidFill>
                <a:latin typeface="Montserrat"/>
                <a:ea typeface="Montserrat"/>
                <a:cs typeface="Montserrat"/>
                <a:sym typeface="Montserrat"/>
              </a:rPr>
              <a:t>opening </a:t>
            </a:r>
            <a:br>
              <a:rPr b="1" lang="en-GB" sz="1800">
                <a:solidFill>
                  <a:schemeClr val="lt1"/>
                </a:solidFill>
                <a:latin typeface="Montserrat"/>
                <a:ea typeface="Montserrat"/>
                <a:cs typeface="Montserrat"/>
                <a:sym typeface="Montserrat"/>
              </a:rPr>
            </a:br>
            <a:r>
              <a:rPr b="1" lang="en-GB" sz="1800">
                <a:solidFill>
                  <a:schemeClr val="lt1"/>
                </a:solidFill>
                <a:latin typeface="Montserrat"/>
                <a:ea typeface="Montserrat"/>
                <a:cs typeface="Montserrat"/>
                <a:sym typeface="Montserrat"/>
              </a:rPr>
              <a:t>up hyper-personalized manufacturing.</a:t>
            </a:r>
            <a:endParaRPr/>
          </a:p>
        </p:txBody>
      </p:sp>
      <p:sp>
        <p:nvSpPr>
          <p:cNvPr id="450" name="Google Shape;450;p55"/>
          <p:cNvSpPr/>
          <p:nvPr/>
        </p:nvSpPr>
        <p:spPr>
          <a:xfrm>
            <a:off x="522088" y="4547711"/>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451" name="Google Shape;451;p55"/>
          <p:cNvPicPr preferRelativeResize="0"/>
          <p:nvPr/>
        </p:nvPicPr>
        <p:blipFill rotWithShape="1">
          <a:blip r:embed="rId3">
            <a:alphaModFix/>
          </a:blip>
          <a:srcRect b="0" l="0" r="0" t="0"/>
          <a:stretch/>
        </p:blipFill>
        <p:spPr>
          <a:xfrm>
            <a:off x="4092549" y="643655"/>
            <a:ext cx="958902" cy="1035398"/>
          </a:xfrm>
          <a:prstGeom prst="rect">
            <a:avLst/>
          </a:prstGeom>
          <a:noFill/>
          <a:ln>
            <a:noFill/>
          </a:ln>
        </p:spPr>
      </p:pic>
      <p:sp>
        <p:nvSpPr>
          <p:cNvPr id="452" name="Google Shape;452;p55"/>
          <p:cNvSpPr txBox="1"/>
          <p:nvPr/>
        </p:nvSpPr>
        <p:spPr>
          <a:xfrm>
            <a:off x="884161" y="733684"/>
            <a:ext cx="2015052" cy="415498"/>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Additive manufacturing (including processes such as 3D printing) is the process of layer by layer construction of a computer aided design. </a:t>
            </a:r>
            <a:endParaRPr/>
          </a:p>
        </p:txBody>
      </p:sp>
      <p:sp>
        <p:nvSpPr>
          <p:cNvPr id="453" name="Google Shape;453;p55"/>
          <p:cNvSpPr txBox="1"/>
          <p:nvPr/>
        </p:nvSpPr>
        <p:spPr>
          <a:xfrm>
            <a:off x="6251270" y="559789"/>
            <a:ext cx="1140493"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Genomics</a:t>
            </a:r>
            <a:endParaRPr/>
          </a:p>
        </p:txBody>
      </p:sp>
      <p:sp>
        <p:nvSpPr>
          <p:cNvPr id="454" name="Google Shape;454;p55"/>
          <p:cNvSpPr txBox="1"/>
          <p:nvPr/>
        </p:nvSpPr>
        <p:spPr>
          <a:xfrm>
            <a:off x="6251271" y="732447"/>
            <a:ext cx="159056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The study and use of genetic data to provide insight into the individual.</a:t>
            </a:r>
            <a:endParaRPr/>
          </a:p>
        </p:txBody>
      </p:sp>
      <p:sp>
        <p:nvSpPr>
          <p:cNvPr id="455" name="Google Shape;455;p55"/>
          <p:cNvSpPr txBox="1"/>
          <p:nvPr/>
        </p:nvSpPr>
        <p:spPr>
          <a:xfrm>
            <a:off x="827730" y="1261425"/>
            <a:ext cx="2099911"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Collaborative Robots (CoBots)</a:t>
            </a:r>
            <a:endParaRPr/>
          </a:p>
        </p:txBody>
      </p:sp>
      <p:sp>
        <p:nvSpPr>
          <p:cNvPr id="456" name="Google Shape;456;p55"/>
          <p:cNvSpPr txBox="1"/>
          <p:nvPr/>
        </p:nvSpPr>
        <p:spPr>
          <a:xfrm>
            <a:off x="1265500" y="1434083"/>
            <a:ext cx="1662141"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The study and use of genetic data to provide insight into the individual.</a:t>
            </a:r>
            <a:endParaRPr/>
          </a:p>
        </p:txBody>
      </p:sp>
      <p:sp>
        <p:nvSpPr>
          <p:cNvPr id="457" name="Google Shape;457;p55"/>
          <p:cNvSpPr txBox="1"/>
          <p:nvPr/>
        </p:nvSpPr>
        <p:spPr>
          <a:xfrm>
            <a:off x="861350" y="1887741"/>
            <a:ext cx="2518439" cy="21544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The Industrial Internet of Things (IIoT)</a:t>
            </a:r>
            <a:endParaRPr/>
          </a:p>
        </p:txBody>
      </p:sp>
      <p:sp>
        <p:nvSpPr>
          <p:cNvPr id="458" name="Google Shape;458;p55"/>
          <p:cNvSpPr txBox="1"/>
          <p:nvPr/>
        </p:nvSpPr>
        <p:spPr>
          <a:xfrm>
            <a:off x="1251875" y="2060399"/>
            <a:ext cx="2127914"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Interconnected network of communication within manufacturing between machines and people.</a:t>
            </a:r>
            <a:endParaRPr/>
          </a:p>
        </p:txBody>
      </p:sp>
      <p:sp>
        <p:nvSpPr>
          <p:cNvPr id="459" name="Google Shape;459;p55"/>
          <p:cNvSpPr txBox="1"/>
          <p:nvPr/>
        </p:nvSpPr>
        <p:spPr>
          <a:xfrm>
            <a:off x="5767944" y="1883534"/>
            <a:ext cx="153851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3D Scanners</a:t>
            </a:r>
            <a:endParaRPr/>
          </a:p>
        </p:txBody>
      </p:sp>
      <p:sp>
        <p:nvSpPr>
          <p:cNvPr id="460" name="Google Shape;460;p55"/>
          <p:cNvSpPr txBox="1"/>
          <p:nvPr/>
        </p:nvSpPr>
        <p:spPr>
          <a:xfrm>
            <a:off x="5767943" y="2056192"/>
            <a:ext cx="243130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3D Scanners covers multiple technologies that enable the capture of 3D space into computer aided design images.</a:t>
            </a:r>
            <a:endParaRPr/>
          </a:p>
        </p:txBody>
      </p:sp>
      <p:sp>
        <p:nvSpPr>
          <p:cNvPr id="461" name="Google Shape;461;p55"/>
          <p:cNvSpPr txBox="1"/>
          <p:nvPr/>
        </p:nvSpPr>
        <p:spPr>
          <a:xfrm>
            <a:off x="6251270" y="1257762"/>
            <a:ext cx="153851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Wearable Tech</a:t>
            </a:r>
            <a:endParaRPr/>
          </a:p>
        </p:txBody>
      </p:sp>
      <p:sp>
        <p:nvSpPr>
          <p:cNvPr id="462" name="Google Shape;462;p55"/>
          <p:cNvSpPr txBox="1"/>
          <p:nvPr/>
        </p:nvSpPr>
        <p:spPr>
          <a:xfrm>
            <a:off x="6251269" y="1430420"/>
            <a:ext cx="205739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Devices that detect, analyze and/or transmit information about the user whilst being worn. </a:t>
            </a:r>
            <a:endParaRPr/>
          </a:p>
        </p:txBody>
      </p:sp>
      <p:sp>
        <p:nvSpPr>
          <p:cNvPr id="463" name="Google Shape;463;p55"/>
          <p:cNvSpPr txBox="1"/>
          <p:nvPr/>
        </p:nvSpPr>
        <p:spPr>
          <a:xfrm>
            <a:off x="4748104" y="2512229"/>
            <a:ext cx="2437054"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Artificial Intelligence &amp; Machine Learning</a:t>
            </a:r>
            <a:endParaRPr/>
          </a:p>
        </p:txBody>
      </p:sp>
      <p:sp>
        <p:nvSpPr>
          <p:cNvPr id="464" name="Google Shape;464;p55"/>
          <p:cNvSpPr txBox="1"/>
          <p:nvPr/>
        </p:nvSpPr>
        <p:spPr>
          <a:xfrm>
            <a:off x="4748102" y="2701775"/>
            <a:ext cx="337433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91919"/>
              </a:buClr>
              <a:buSzPts val="700"/>
              <a:buFont typeface="Arial"/>
              <a:buNone/>
            </a:pPr>
            <a:r>
              <a:rPr lang="en-GB" sz="700">
                <a:solidFill>
                  <a:srgbClr val="191919"/>
                </a:solidFill>
                <a:latin typeface="Roboto Light"/>
                <a:ea typeface="Roboto Light"/>
                <a:cs typeface="Roboto Light"/>
                <a:sym typeface="Roboto Light"/>
              </a:rPr>
              <a:t>AI is the ability of a computer system to use maths and logic to simulate the reasoning that people use to learn from new information and make decisions.</a:t>
            </a:r>
            <a:endParaRPr/>
          </a:p>
        </p:txBody>
      </p:sp>
      <p:pic>
        <p:nvPicPr>
          <p:cNvPr id="465" name="Google Shape;465;p55"/>
          <p:cNvPicPr preferRelativeResize="0"/>
          <p:nvPr/>
        </p:nvPicPr>
        <p:blipFill rotWithShape="1">
          <a:blip r:embed="rId4">
            <a:alphaModFix/>
          </a:blip>
          <a:srcRect b="0" l="0" r="0" t="0"/>
          <a:stretch/>
        </p:blipFill>
        <p:spPr>
          <a:xfrm>
            <a:off x="4464000" y="2658033"/>
            <a:ext cx="216000" cy="216000"/>
          </a:xfrm>
          <a:prstGeom prst="rect">
            <a:avLst/>
          </a:prstGeom>
          <a:noFill/>
          <a:ln>
            <a:noFill/>
          </a:ln>
        </p:spPr>
      </p:pic>
      <p:pic>
        <p:nvPicPr>
          <p:cNvPr id="466" name="Google Shape;466;p55"/>
          <p:cNvPicPr preferRelativeResize="0"/>
          <p:nvPr/>
        </p:nvPicPr>
        <p:blipFill rotWithShape="1">
          <a:blip r:embed="rId5">
            <a:alphaModFix/>
          </a:blip>
          <a:srcRect b="0" l="0" r="0" t="0"/>
          <a:stretch/>
        </p:blipFill>
        <p:spPr>
          <a:xfrm>
            <a:off x="5835248" y="1389746"/>
            <a:ext cx="216000" cy="216000"/>
          </a:xfrm>
          <a:prstGeom prst="rect">
            <a:avLst/>
          </a:prstGeom>
          <a:noFill/>
          <a:ln>
            <a:noFill/>
          </a:ln>
        </p:spPr>
      </p:pic>
      <p:pic>
        <p:nvPicPr>
          <p:cNvPr id="467" name="Google Shape;467;p55"/>
          <p:cNvPicPr preferRelativeResize="0"/>
          <p:nvPr/>
        </p:nvPicPr>
        <p:blipFill rotWithShape="1">
          <a:blip r:embed="rId6">
            <a:alphaModFix/>
          </a:blip>
          <a:srcRect b="0" l="0" r="0" t="0"/>
          <a:stretch/>
        </p:blipFill>
        <p:spPr>
          <a:xfrm>
            <a:off x="3557314" y="2054239"/>
            <a:ext cx="216000" cy="216000"/>
          </a:xfrm>
          <a:prstGeom prst="rect">
            <a:avLst/>
          </a:prstGeom>
          <a:noFill/>
          <a:ln>
            <a:noFill/>
          </a:ln>
        </p:spPr>
      </p:pic>
      <p:pic>
        <p:nvPicPr>
          <p:cNvPr id="468" name="Google Shape;468;p55"/>
          <p:cNvPicPr preferRelativeResize="0"/>
          <p:nvPr/>
        </p:nvPicPr>
        <p:blipFill rotWithShape="1">
          <a:blip r:embed="rId7">
            <a:alphaModFix/>
          </a:blip>
          <a:srcRect b="0" l="0" r="0" t="0"/>
          <a:stretch/>
        </p:blipFill>
        <p:spPr>
          <a:xfrm>
            <a:off x="5835248" y="731728"/>
            <a:ext cx="216000" cy="216000"/>
          </a:xfrm>
          <a:prstGeom prst="rect">
            <a:avLst/>
          </a:prstGeom>
          <a:noFill/>
          <a:ln>
            <a:noFill/>
          </a:ln>
        </p:spPr>
      </p:pic>
      <p:pic>
        <p:nvPicPr>
          <p:cNvPr id="469" name="Google Shape;469;p55"/>
          <p:cNvPicPr preferRelativeResize="0"/>
          <p:nvPr/>
        </p:nvPicPr>
        <p:blipFill rotWithShape="1">
          <a:blip r:embed="rId8">
            <a:alphaModFix/>
          </a:blip>
          <a:srcRect b="0" l="0" r="0" t="0"/>
          <a:stretch/>
        </p:blipFill>
        <p:spPr>
          <a:xfrm>
            <a:off x="3096791" y="1389746"/>
            <a:ext cx="216000" cy="216000"/>
          </a:xfrm>
          <a:prstGeom prst="rect">
            <a:avLst/>
          </a:prstGeom>
          <a:noFill/>
          <a:ln>
            <a:noFill/>
          </a:ln>
        </p:spPr>
      </p:pic>
      <p:pic>
        <p:nvPicPr>
          <p:cNvPr id="470" name="Google Shape;470;p55"/>
          <p:cNvPicPr preferRelativeResize="0"/>
          <p:nvPr/>
        </p:nvPicPr>
        <p:blipFill rotWithShape="1">
          <a:blip r:embed="rId9">
            <a:alphaModFix/>
          </a:blip>
          <a:srcRect b="0" l="0" r="0" t="0"/>
          <a:stretch/>
        </p:blipFill>
        <p:spPr>
          <a:xfrm>
            <a:off x="3100139" y="731728"/>
            <a:ext cx="216000" cy="216000"/>
          </a:xfrm>
          <a:prstGeom prst="rect">
            <a:avLst/>
          </a:prstGeom>
          <a:noFill/>
          <a:ln>
            <a:noFill/>
          </a:ln>
        </p:spPr>
      </p:pic>
      <p:pic>
        <p:nvPicPr>
          <p:cNvPr id="471" name="Google Shape;471;p55"/>
          <p:cNvPicPr preferRelativeResize="0"/>
          <p:nvPr/>
        </p:nvPicPr>
        <p:blipFill rotWithShape="1">
          <a:blip r:embed="rId10">
            <a:alphaModFix/>
          </a:blip>
          <a:srcRect b="0" l="0" r="0" t="0"/>
          <a:stretch/>
        </p:blipFill>
        <p:spPr>
          <a:xfrm>
            <a:off x="5377035" y="2051671"/>
            <a:ext cx="216000" cy="216000"/>
          </a:xfrm>
          <a:prstGeom prst="rect">
            <a:avLst/>
          </a:prstGeom>
          <a:noFill/>
          <a:ln>
            <a:noFill/>
          </a:ln>
        </p:spPr>
      </p:pic>
      <p:sp>
        <p:nvSpPr>
          <p:cNvPr id="472" name="Google Shape;472;p55"/>
          <p:cNvSpPr txBox="1"/>
          <p:nvPr/>
        </p:nvSpPr>
        <p:spPr>
          <a:xfrm>
            <a:off x="431800" y="3232486"/>
            <a:ext cx="8532000" cy="161583"/>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450"/>
              <a:buFont typeface="Roboto"/>
              <a:buAutoNum type="arabicPeriod"/>
            </a:pPr>
            <a:r>
              <a:rPr lang="en-GB" sz="450">
                <a:solidFill>
                  <a:schemeClr val="accent3"/>
                </a:solidFill>
                <a:latin typeface="Roboto Light"/>
                <a:ea typeface="Roboto Light"/>
                <a:cs typeface="Roboto Light"/>
                <a:sym typeface="Roboto Light"/>
              </a:rPr>
              <a:t>Based on: </a:t>
            </a:r>
            <a:r>
              <a:rPr lang="en-GB" sz="450">
                <a:solidFill>
                  <a:schemeClr val="accent3"/>
                </a:solidFill>
                <a:uFill>
                  <a:noFill/>
                </a:uFill>
                <a:latin typeface="Roboto Light"/>
                <a:ea typeface="Roboto Light"/>
                <a:cs typeface="Roboto Light"/>
                <a:sym typeface="Roboto Light"/>
                <a:hlinkClick r:id="rId11">
                  <a:extLst>
                    <a:ext uri="{A12FA001-AC4F-418D-AE19-62706E023703}">
                      <ahyp:hlinkClr val="tx"/>
                    </a:ext>
                  </a:extLst>
                </a:hlinkClick>
              </a:rPr>
              <a:t>Madsen, Stine &amp; Nilsson, Lars &amp; Lindblad, Ellen &amp; Palm, Ellen &amp; Nielsen, Tobias. (2018). Pathways to sustainable plastics - A discussion brief</a:t>
            </a:r>
            <a:r>
              <a:rPr lang="en-GB" sz="450">
                <a:solidFill>
                  <a:schemeClr val="accent3"/>
                </a:solidFill>
                <a:latin typeface="Roboto Light"/>
                <a:ea typeface="Roboto Light"/>
                <a:cs typeface="Roboto Light"/>
                <a:sym typeface="Roboto Light"/>
              </a:rPr>
              <a:t>, and Law, K.L., Narayan, </a:t>
            </a:r>
            <a:r>
              <a:rPr lang="en-GB" sz="450">
                <a:solidFill>
                  <a:schemeClr val="accent3"/>
                </a:solidFill>
                <a:uFill>
                  <a:noFill/>
                </a:uFill>
                <a:latin typeface="Roboto Light"/>
                <a:ea typeface="Roboto Light"/>
                <a:cs typeface="Roboto Light"/>
                <a:sym typeface="Roboto Light"/>
                <a:hlinkClick r:id="rId12">
                  <a:extLst>
                    <a:ext uri="{A12FA001-AC4F-418D-AE19-62706E023703}">
                      <ahyp:hlinkClr val="tx"/>
                    </a:ext>
                  </a:extLst>
                </a:hlinkClick>
              </a:rPr>
              <a:t>R. Reducing environmental plastic pollution by designing polymer materials for managed end-of-life</a:t>
            </a:r>
            <a:r>
              <a:rPr lang="en-GB" sz="450">
                <a:solidFill>
                  <a:schemeClr val="accent3"/>
                </a:solidFill>
                <a:latin typeface="Roboto Light"/>
                <a:ea typeface="Roboto Light"/>
                <a:cs typeface="Roboto Light"/>
                <a:sym typeface="Roboto Light"/>
              </a:rPr>
              <a:t>. Nat Rev Mater 7, 104–116 (2022).</a:t>
            </a:r>
            <a:endParaRPr>
              <a:solidFill>
                <a:schemeClr val="accent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6"/>
          <p:cNvSpPr txBox="1"/>
          <p:nvPr/>
        </p:nvSpPr>
        <p:spPr>
          <a:xfrm>
            <a:off x="176838" y="3436004"/>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ADDITIVE LAYER MANUFACTURING</a:t>
            </a:r>
            <a:endParaRPr/>
          </a:p>
        </p:txBody>
      </p:sp>
      <p:sp>
        <p:nvSpPr>
          <p:cNvPr id="478" name="Google Shape;478;p56"/>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01</a:t>
            </a:r>
            <a:endParaRPr b="1" sz="13900">
              <a:solidFill>
                <a:schemeClr val="lt1"/>
              </a:solidFill>
              <a:latin typeface="Arial"/>
              <a:ea typeface="Arial"/>
              <a:cs typeface="Arial"/>
              <a:sym typeface="Arial"/>
            </a:endParaRPr>
          </a:p>
        </p:txBody>
      </p:sp>
      <p:sp>
        <p:nvSpPr>
          <p:cNvPr id="479" name="Google Shape;479;p56"/>
          <p:cNvSpPr txBox="1"/>
          <p:nvPr/>
        </p:nvSpPr>
        <p:spPr>
          <a:xfrm>
            <a:off x="4728575" y="921474"/>
            <a:ext cx="3889332"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Recent advances in multi-material additive manufacturing promise to open this technology up to the manufacturing of more complex products, including electronics and mechanical components.</a:t>
            </a:r>
            <a:endParaRPr/>
          </a:p>
        </p:txBody>
      </p:sp>
      <p:pic>
        <p:nvPicPr>
          <p:cNvPr id="480" name="Google Shape;480;p56"/>
          <p:cNvPicPr preferRelativeResize="0"/>
          <p:nvPr/>
        </p:nvPicPr>
        <p:blipFill rotWithShape="1">
          <a:blip r:embed="rId3">
            <a:alphaModFix/>
          </a:blip>
          <a:srcRect b="4831" l="40933" r="15580" t="12793"/>
          <a:stretch/>
        </p:blipFill>
        <p:spPr>
          <a:xfrm flipH="1">
            <a:off x="5636712" y="2007408"/>
            <a:ext cx="2073058" cy="26703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486" name="Google Shape;486;p57"/>
          <p:cNvSpPr txBox="1"/>
          <p:nvPr/>
        </p:nvSpPr>
        <p:spPr>
          <a:xfrm>
            <a:off x="431800" y="510754"/>
            <a:ext cx="4154227" cy="8246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3D printing enables on-demand manufacturing of high-quality, highly personalized solid product components.</a:t>
            </a:r>
            <a:endParaRPr b="1" sz="1400">
              <a:solidFill>
                <a:srgbClr val="191919"/>
              </a:solidFill>
              <a:latin typeface="Montserrat SemiBold"/>
              <a:ea typeface="Montserrat SemiBold"/>
              <a:cs typeface="Montserrat SemiBold"/>
              <a:sym typeface="Montserrat SemiBold"/>
            </a:endParaRPr>
          </a:p>
        </p:txBody>
      </p:sp>
      <p:sp>
        <p:nvSpPr>
          <p:cNvPr id="487" name="Google Shape;487;p57"/>
          <p:cNvSpPr txBox="1"/>
          <p:nvPr/>
        </p:nvSpPr>
        <p:spPr>
          <a:xfrm>
            <a:off x="431801" y="1505294"/>
            <a:ext cx="4147024" cy="2842726"/>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This can be done by fusing, solidifying, curing, or depositing material to construct the desired shape design. Different materials can be used including polymers [Polycarbonate (PC), acrylonitrile butadiene styrene (ABS), poly ether ester ketone (PEEK), polyetherimide (ULTEM) and Nylon], metals [Titanium, steel, stainless steel, aluminium, copper, cobalt chrome, titanium, tungsten and nickel-based alloys and precious metals], minerals [concrete, marble, granite, clay or even glass].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CAD design upon which the manufacturing commences can be created by direct interaction with the consumer in real-time. In doing this, the manufacturing process moves from a supply-centric to a consumer-centric process; the consumer initiates production. </a:t>
            </a:r>
            <a:endParaRPr sz="900">
              <a:solidFill>
                <a:schemeClr val="dk1"/>
              </a:solidFill>
              <a:latin typeface="Roboto Light"/>
              <a:ea typeface="Roboto Light"/>
              <a:cs typeface="Roboto Light"/>
              <a:sym typeface="Roboto Light"/>
            </a:endParaRPr>
          </a:p>
        </p:txBody>
      </p:sp>
      <p:sp>
        <p:nvSpPr>
          <p:cNvPr id="488" name="Google Shape;488;p57"/>
          <p:cNvSpPr/>
          <p:nvPr/>
        </p:nvSpPr>
        <p:spPr>
          <a:xfrm>
            <a:off x="503299" y="1342366"/>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489" name="Google Shape;489;p57"/>
          <p:cNvSpPr txBox="1"/>
          <p:nvPr/>
        </p:nvSpPr>
        <p:spPr>
          <a:xfrm>
            <a:off x="5376975" y="681792"/>
            <a:ext cx="3263726" cy="18896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50"/>
              <a:buFont typeface="Arial"/>
              <a:buNone/>
            </a:pPr>
            <a:r>
              <a:rPr lang="en-GB" sz="950">
                <a:solidFill>
                  <a:schemeClr val="dk2"/>
                </a:solidFill>
                <a:latin typeface="Roboto Light"/>
                <a:ea typeface="Roboto Light"/>
                <a:cs typeface="Roboto Light"/>
                <a:sym typeface="Roboto Light"/>
              </a:rPr>
              <a:t>Hasbro is a great example of combining 3D printing with the latest 3D scanning technology. The </a:t>
            </a:r>
            <a:r>
              <a:rPr lang="en-GB" sz="950">
                <a:solidFill>
                  <a:schemeClr val="dk2"/>
                </a:solidFill>
                <a:latin typeface="Roboto Medium"/>
                <a:ea typeface="Roboto Medium"/>
                <a:cs typeface="Roboto Medium"/>
                <a:sym typeface="Roboto Medium"/>
              </a:rPr>
              <a:t>Hasbro Selfie Series</a:t>
            </a:r>
            <a:r>
              <a:rPr lang="en-GB" sz="950">
                <a:solidFill>
                  <a:schemeClr val="dk2"/>
                </a:solidFill>
                <a:latin typeface="Roboto Light"/>
                <a:ea typeface="Roboto Light"/>
                <a:cs typeface="Roboto Light"/>
                <a:sym typeface="Roboto Light"/>
              </a:rPr>
              <a:t> allows customers to put their faces on the action figurine of their choice.</a:t>
            </a:r>
            <a:endParaRPr/>
          </a:p>
        </p:txBody>
      </p:sp>
      <p:sp>
        <p:nvSpPr>
          <p:cNvPr id="490" name="Google Shape;490;p57"/>
          <p:cNvSpPr txBox="1"/>
          <p:nvPr/>
        </p:nvSpPr>
        <p:spPr>
          <a:xfrm>
            <a:off x="5370626" y="4346626"/>
            <a:ext cx="3577029" cy="2077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750">
                <a:solidFill>
                  <a:schemeClr val="dk2"/>
                </a:solidFill>
                <a:latin typeface="Montserrat Medium"/>
                <a:ea typeface="Montserrat Medium"/>
                <a:cs typeface="Montserrat Medium"/>
                <a:sym typeface="Montserrat Medium"/>
              </a:rPr>
              <a:t>Brian Chapman - Head of Global Design and Development - Hasbro</a:t>
            </a:r>
            <a:endParaRPr/>
          </a:p>
        </p:txBody>
      </p:sp>
      <p:sp>
        <p:nvSpPr>
          <p:cNvPr id="491" name="Google Shape;491;p57"/>
          <p:cNvSpPr txBox="1"/>
          <p:nvPr/>
        </p:nvSpPr>
        <p:spPr>
          <a:xfrm>
            <a:off x="5376975" y="3753591"/>
            <a:ext cx="332802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GB" sz="800">
                <a:solidFill>
                  <a:schemeClr val="dk2"/>
                </a:solidFill>
                <a:latin typeface="Montserrat"/>
                <a:ea typeface="Montserrat"/>
                <a:cs typeface="Montserrat"/>
                <a:sym typeface="Montserrat"/>
              </a:rPr>
              <a:t>To the fan, we're delivering one figure. There's nothing mass about it. You're going to get the figure you want, with the hairstyle that you want, with your face on it. You are becoming that action figure.²</a:t>
            </a:r>
            <a:endParaRPr/>
          </a:p>
        </p:txBody>
      </p:sp>
      <p:sp>
        <p:nvSpPr>
          <p:cNvPr id="492" name="Google Shape;492;p57"/>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 DOI:10.1109/MPUL.2013.2279617</a:t>
            </a:r>
            <a:endParaRPr sz="500">
              <a:solidFill>
                <a:schemeClr val="accent3"/>
              </a:solidFill>
              <a:latin typeface="Roboto Light"/>
              <a:ea typeface="Roboto Light"/>
              <a:cs typeface="Roboto Light"/>
              <a:sym typeface="Roboto Light"/>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https://formlabs.com/uk/customer-stories/hasbro/</a:t>
            </a:r>
            <a:r>
              <a:rPr lang="en-GB" sz="500">
                <a:solidFill>
                  <a:schemeClr val="accent3"/>
                </a:solidFill>
                <a:latin typeface="Roboto Light"/>
                <a:ea typeface="Roboto Light"/>
                <a:cs typeface="Roboto Light"/>
                <a:sym typeface="Roboto Light"/>
              </a:rPr>
              <a:t> </a:t>
            </a:r>
            <a:endParaRPr>
              <a:solidFill>
                <a:schemeClr val="accent3"/>
              </a:solidFill>
            </a:endParaRPr>
          </a:p>
        </p:txBody>
      </p:sp>
      <p:grpSp>
        <p:nvGrpSpPr>
          <p:cNvPr id="493" name="Google Shape;493;p57"/>
          <p:cNvGrpSpPr/>
          <p:nvPr/>
        </p:nvGrpSpPr>
        <p:grpSpPr>
          <a:xfrm>
            <a:off x="5863139" y="1482549"/>
            <a:ext cx="2291398" cy="2111542"/>
            <a:chOff x="5784847" y="1187950"/>
            <a:chExt cx="2462499" cy="2269214"/>
          </a:xfrm>
        </p:grpSpPr>
        <p:pic>
          <p:nvPicPr>
            <p:cNvPr id="494" name="Google Shape;494;p57"/>
            <p:cNvPicPr preferRelativeResize="0"/>
            <p:nvPr/>
          </p:nvPicPr>
          <p:blipFill rotWithShape="1">
            <a:blip r:embed="rId5">
              <a:alphaModFix/>
            </a:blip>
            <a:srcRect b="0" l="0" r="0" t="0"/>
            <a:stretch/>
          </p:blipFill>
          <p:spPr>
            <a:xfrm>
              <a:off x="6101222" y="1213660"/>
              <a:ext cx="2146124" cy="2243504"/>
            </a:xfrm>
            <a:prstGeom prst="rect">
              <a:avLst/>
            </a:prstGeom>
            <a:noFill/>
            <a:ln>
              <a:noFill/>
            </a:ln>
          </p:spPr>
        </p:pic>
        <p:pic>
          <p:nvPicPr>
            <p:cNvPr id="495" name="Google Shape;495;p57"/>
            <p:cNvPicPr preferRelativeResize="0"/>
            <p:nvPr/>
          </p:nvPicPr>
          <p:blipFill rotWithShape="1">
            <a:blip r:embed="rId6">
              <a:alphaModFix/>
            </a:blip>
            <a:srcRect b="0" l="0" r="47663" t="0"/>
            <a:stretch/>
          </p:blipFill>
          <p:spPr>
            <a:xfrm>
              <a:off x="5784847" y="1187950"/>
              <a:ext cx="771804" cy="839125"/>
            </a:xfrm>
            <a:prstGeom prst="rect">
              <a:avLst/>
            </a:prstGeom>
            <a:noFill/>
            <a:ln>
              <a:noFill/>
            </a:ln>
          </p:spPr>
        </p:pic>
      </p:grpSp>
      <p:sp>
        <p:nvSpPr>
          <p:cNvPr id="496" name="Google Shape;496;p57"/>
          <p:cNvSpPr txBox="1"/>
          <p:nvPr/>
        </p:nvSpPr>
        <p:spPr>
          <a:xfrm>
            <a:off x="6948211" y="3494442"/>
            <a:ext cx="1206326" cy="14588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Hasbro</a:t>
            </a:r>
            <a:endParaRPr/>
          </a:p>
        </p:txBody>
      </p:sp>
      <p:sp>
        <p:nvSpPr>
          <p:cNvPr id="497" name="Google Shape;497;p57"/>
          <p:cNvSpPr/>
          <p:nvPr/>
        </p:nvSpPr>
        <p:spPr>
          <a:xfrm>
            <a:off x="6157531" y="3352838"/>
            <a:ext cx="1997006"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503" name="Google Shape;503;p58"/>
          <p:cNvSpPr txBox="1"/>
          <p:nvPr/>
        </p:nvSpPr>
        <p:spPr>
          <a:xfrm>
            <a:off x="431800" y="775249"/>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Sonova hearing aids</a:t>
            </a:r>
            <a:endParaRPr b="1" sz="1600">
              <a:solidFill>
                <a:srgbClr val="191919"/>
              </a:solidFill>
              <a:latin typeface="Montserrat SemiBold"/>
              <a:ea typeface="Montserrat SemiBold"/>
              <a:cs typeface="Montserrat SemiBold"/>
              <a:sym typeface="Montserrat SemiBold"/>
            </a:endParaRPr>
          </a:p>
        </p:txBody>
      </p:sp>
      <p:sp>
        <p:nvSpPr>
          <p:cNvPr id="504" name="Google Shape;504;p58"/>
          <p:cNvSpPr txBox="1"/>
          <p:nvPr/>
        </p:nvSpPr>
        <p:spPr>
          <a:xfrm>
            <a:off x="431800" y="1183151"/>
            <a:ext cx="4140200"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Sonova is a global leader in innovative hearing care solutions: from personal audio devices and wireless communication systems to audiological care services, hearing aids and cochlear implants. The company was founded in 1947 and is headquartered in Stäfa, Switzerland.</a:t>
            </a:r>
            <a:endParaRPr sz="900">
              <a:solidFill>
                <a:schemeClr val="dk1"/>
              </a:solidFill>
              <a:latin typeface="Roboto Light"/>
              <a:ea typeface="Roboto Light"/>
              <a:cs typeface="Roboto Light"/>
              <a:sym typeface="Roboto Light"/>
            </a:endParaRPr>
          </a:p>
        </p:txBody>
      </p:sp>
      <p:sp>
        <p:nvSpPr>
          <p:cNvPr id="505" name="Google Shape;505;p58"/>
          <p:cNvSpPr txBox="1"/>
          <p:nvPr/>
        </p:nvSpPr>
        <p:spPr>
          <a:xfrm>
            <a:off x="5668865" y="775249"/>
            <a:ext cx="3009357" cy="18896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1000"/>
              <a:buFont typeface="Arial"/>
              <a:buNone/>
            </a:pPr>
            <a:r>
              <a:rPr lang="en-GB" sz="1000">
                <a:solidFill>
                  <a:schemeClr val="dk2"/>
                </a:solidFill>
                <a:latin typeface="Roboto Medium"/>
                <a:ea typeface="Roboto Medium"/>
                <a:cs typeface="Roboto Medium"/>
                <a:sym typeface="Roboto Medium"/>
              </a:rPr>
              <a:t>How it works:</a:t>
            </a:r>
            <a:endParaRPr/>
          </a:p>
          <a:p>
            <a:pPr indent="0" lvl="0" marL="0" marR="0" rtl="0" algn="just">
              <a:lnSpc>
                <a:spcPct val="100000"/>
              </a:lnSpc>
              <a:spcBef>
                <a:spcPts val="120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Step 1</a:t>
            </a:r>
            <a:endParaRPr/>
          </a:p>
          <a:p>
            <a:pPr indent="0" lvl="0" marL="0" marR="0" rtl="0" algn="just">
              <a:lnSpc>
                <a:spcPct val="100000"/>
              </a:lnSpc>
              <a:spcBef>
                <a:spcPts val="300"/>
              </a:spcBef>
              <a:spcAft>
                <a:spcPts val="0"/>
              </a:spcAft>
              <a:buClr>
                <a:schemeClr val="dk2"/>
              </a:buClr>
              <a:buSzPts val="1000"/>
              <a:buFont typeface="Arial"/>
              <a:buNone/>
            </a:pPr>
            <a:r>
              <a:rPr lang="en-GB" sz="1000">
                <a:solidFill>
                  <a:schemeClr val="dk2"/>
                </a:solidFill>
                <a:latin typeface="Roboto Light"/>
                <a:ea typeface="Roboto Light"/>
                <a:cs typeface="Roboto Light"/>
                <a:sym typeface="Roboto Light"/>
              </a:rPr>
              <a:t>Scanning: An audiologist takes a silicone mold of a patient’s ears that are then scanned to make high-resolution 3D computer-aided designs. </a:t>
            </a:r>
            <a:endParaRPr/>
          </a:p>
          <a:p>
            <a:pPr indent="0" lvl="0" marL="0" marR="0" rtl="0" algn="just">
              <a:lnSpc>
                <a:spcPct val="100000"/>
              </a:lnSpc>
              <a:spcBef>
                <a:spcPts val="300"/>
              </a:spcBef>
              <a:spcAft>
                <a:spcPts val="0"/>
              </a:spcAft>
              <a:buClr>
                <a:schemeClr val="dk1"/>
              </a:buClr>
              <a:buSzPts val="950"/>
              <a:buFont typeface="Arial"/>
              <a:buNone/>
            </a:pPr>
            <a:r>
              <a:t/>
            </a:r>
            <a:endParaRPr sz="950">
              <a:solidFill>
                <a:schemeClr val="dk2"/>
              </a:solidFill>
              <a:latin typeface="Roboto Light"/>
              <a:ea typeface="Roboto Light"/>
              <a:cs typeface="Roboto Light"/>
              <a:sym typeface="Roboto Light"/>
            </a:endParaRPr>
          </a:p>
          <a:p>
            <a:pPr indent="0" lvl="0" marL="0" marR="0" rtl="0" algn="just">
              <a:lnSpc>
                <a:spcPct val="100000"/>
              </a:lnSpc>
              <a:spcBef>
                <a:spcPts val="30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Step 2 </a:t>
            </a:r>
            <a:endParaRPr/>
          </a:p>
          <a:p>
            <a:pPr indent="0" lvl="0" marL="0" marR="0" rtl="0" algn="just">
              <a:lnSpc>
                <a:spcPct val="100000"/>
              </a:lnSpc>
              <a:spcBef>
                <a:spcPts val="300"/>
              </a:spcBef>
              <a:spcAft>
                <a:spcPts val="0"/>
              </a:spcAft>
              <a:buClr>
                <a:schemeClr val="dk2"/>
              </a:buClr>
              <a:buSzPts val="1000"/>
              <a:buFont typeface="Arial"/>
              <a:buNone/>
            </a:pPr>
            <a:r>
              <a:rPr lang="en-GB" sz="1000">
                <a:solidFill>
                  <a:schemeClr val="dk2"/>
                </a:solidFill>
                <a:latin typeface="Roboto Light"/>
                <a:ea typeface="Roboto Light"/>
                <a:cs typeface="Roboto Light"/>
                <a:sym typeface="Roboto Light"/>
              </a:rPr>
              <a:t>Modeling: The audiologist sends these images to be modeled to find the proper geometry for comfort and function for each customer. </a:t>
            </a:r>
            <a:endParaRPr/>
          </a:p>
          <a:p>
            <a:pPr indent="0" lvl="0" marL="0" marR="0" rtl="0" algn="just">
              <a:lnSpc>
                <a:spcPct val="100000"/>
              </a:lnSpc>
              <a:spcBef>
                <a:spcPts val="300"/>
              </a:spcBef>
              <a:spcAft>
                <a:spcPts val="0"/>
              </a:spcAft>
              <a:buClr>
                <a:schemeClr val="dk1"/>
              </a:buClr>
              <a:buSzPts val="950"/>
              <a:buFont typeface="Arial"/>
              <a:buNone/>
            </a:pPr>
            <a:r>
              <a:t/>
            </a:r>
            <a:endParaRPr sz="950">
              <a:solidFill>
                <a:schemeClr val="dk2"/>
              </a:solidFill>
              <a:latin typeface="Roboto Light"/>
              <a:ea typeface="Roboto Light"/>
              <a:cs typeface="Roboto Light"/>
              <a:sym typeface="Roboto Light"/>
            </a:endParaRPr>
          </a:p>
          <a:p>
            <a:pPr indent="0" lvl="0" marL="0" marR="0" rtl="0" algn="just">
              <a:lnSpc>
                <a:spcPct val="100000"/>
              </a:lnSpc>
              <a:spcBef>
                <a:spcPts val="30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Step 3 </a:t>
            </a:r>
            <a:endParaRPr/>
          </a:p>
          <a:p>
            <a:pPr indent="0" lvl="0" marL="0" marR="0" rtl="0" algn="just">
              <a:lnSpc>
                <a:spcPct val="100000"/>
              </a:lnSpc>
              <a:spcBef>
                <a:spcPts val="300"/>
              </a:spcBef>
              <a:spcAft>
                <a:spcPts val="0"/>
              </a:spcAft>
              <a:buClr>
                <a:schemeClr val="dk2"/>
              </a:buClr>
              <a:buSzPts val="1000"/>
              <a:buFont typeface="Arial"/>
              <a:buNone/>
            </a:pPr>
            <a:r>
              <a:rPr lang="en-GB" sz="1000">
                <a:solidFill>
                  <a:schemeClr val="dk2"/>
                </a:solidFill>
                <a:latin typeface="Roboto Light"/>
                <a:ea typeface="Roboto Light"/>
                <a:cs typeface="Roboto Light"/>
                <a:sym typeface="Roboto Light"/>
              </a:rPr>
              <a:t>3D printing: Sonova then uses a form of 3D printing called stereolithography to make each in-ear piece.</a:t>
            </a:r>
            <a:endParaRPr/>
          </a:p>
        </p:txBody>
      </p:sp>
      <p:sp>
        <p:nvSpPr>
          <p:cNvPr id="506" name="Google Shape;506;p58"/>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 DOI:10.1109/MPUL.2013.2279617</a:t>
            </a:r>
            <a:endParaRPr sz="500">
              <a:solidFill>
                <a:schemeClr val="accent3"/>
              </a:solidFill>
              <a:latin typeface="Roboto Light"/>
              <a:ea typeface="Roboto Light"/>
              <a:cs typeface="Roboto Light"/>
              <a:sym typeface="Roboto Light"/>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https://formlabs.com/uk/customer-stories/hasbro/</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507" name="Google Shape;507;p58"/>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508" name="Google Shape;508;p58"/>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pic>
        <p:nvPicPr>
          <p:cNvPr id="509" name="Google Shape;509;p58"/>
          <p:cNvPicPr preferRelativeResize="0"/>
          <p:nvPr/>
        </p:nvPicPr>
        <p:blipFill rotWithShape="1">
          <a:blip r:embed="rId5">
            <a:alphaModFix/>
          </a:blip>
          <a:srcRect b="0" l="0" r="0" t="0"/>
          <a:stretch/>
        </p:blipFill>
        <p:spPr>
          <a:xfrm>
            <a:off x="7869858" y="268506"/>
            <a:ext cx="842342" cy="251298"/>
          </a:xfrm>
          <a:prstGeom prst="rect">
            <a:avLst/>
          </a:prstGeom>
          <a:noFill/>
          <a:ln>
            <a:noFill/>
          </a:ln>
        </p:spPr>
      </p:pic>
      <p:pic>
        <p:nvPicPr>
          <p:cNvPr id="510" name="Google Shape;510;p58"/>
          <p:cNvPicPr preferRelativeResize="0"/>
          <p:nvPr/>
        </p:nvPicPr>
        <p:blipFill rotWithShape="1">
          <a:blip r:embed="rId6">
            <a:alphaModFix/>
          </a:blip>
          <a:srcRect b="0" l="0" r="0" t="0"/>
          <a:stretch/>
        </p:blipFill>
        <p:spPr>
          <a:xfrm>
            <a:off x="5315191" y="3668233"/>
            <a:ext cx="360000" cy="360000"/>
          </a:xfrm>
          <a:prstGeom prst="rect">
            <a:avLst/>
          </a:prstGeom>
          <a:noFill/>
          <a:ln>
            <a:noFill/>
          </a:ln>
        </p:spPr>
      </p:pic>
      <p:grpSp>
        <p:nvGrpSpPr>
          <p:cNvPr id="511" name="Google Shape;511;p58"/>
          <p:cNvGrpSpPr/>
          <p:nvPr/>
        </p:nvGrpSpPr>
        <p:grpSpPr>
          <a:xfrm>
            <a:off x="5369777" y="1134137"/>
            <a:ext cx="250829" cy="162620"/>
            <a:chOff x="739045" y="3646193"/>
            <a:chExt cx="250829" cy="162620"/>
          </a:xfrm>
        </p:grpSpPr>
        <p:sp>
          <p:nvSpPr>
            <p:cNvPr id="512" name="Google Shape;512;p58"/>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13" name="Google Shape;513;p58"/>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14" name="Google Shape;514;p58"/>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515" name="Google Shape;515;p58"/>
          <p:cNvGrpSpPr/>
          <p:nvPr/>
        </p:nvGrpSpPr>
        <p:grpSpPr>
          <a:xfrm>
            <a:off x="5369777" y="1961859"/>
            <a:ext cx="250829" cy="162620"/>
            <a:chOff x="739045" y="3646193"/>
            <a:chExt cx="250829" cy="162620"/>
          </a:xfrm>
        </p:grpSpPr>
        <p:sp>
          <p:nvSpPr>
            <p:cNvPr id="516" name="Google Shape;516;p58"/>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17" name="Google Shape;517;p58"/>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18" name="Google Shape;518;p58"/>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519" name="Google Shape;519;p58"/>
          <p:cNvGrpSpPr/>
          <p:nvPr/>
        </p:nvGrpSpPr>
        <p:grpSpPr>
          <a:xfrm>
            <a:off x="5369777" y="2789581"/>
            <a:ext cx="250829" cy="162620"/>
            <a:chOff x="739045" y="3646193"/>
            <a:chExt cx="250829" cy="162620"/>
          </a:xfrm>
        </p:grpSpPr>
        <p:sp>
          <p:nvSpPr>
            <p:cNvPr id="520" name="Google Shape;520;p58"/>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21" name="Google Shape;521;p58"/>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522" name="Google Shape;522;p58"/>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523" name="Google Shape;523;p58"/>
          <p:cNvSpPr txBox="1"/>
          <p:nvPr/>
        </p:nvSpPr>
        <p:spPr>
          <a:xfrm>
            <a:off x="5668865" y="3595990"/>
            <a:ext cx="3009357" cy="504486"/>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Each piece is made to order so this is environmentally beneficial also. The process provides a better product and reduces waste. </a:t>
            </a:r>
            <a:endParaRPr/>
          </a:p>
        </p:txBody>
      </p:sp>
      <p:sp>
        <p:nvSpPr>
          <p:cNvPr id="524" name="Google Shape;524;p58"/>
          <p:cNvSpPr/>
          <p:nvPr/>
        </p:nvSpPr>
        <p:spPr>
          <a:xfrm>
            <a:off x="-12877" y="3630388"/>
            <a:ext cx="4584877" cy="439618"/>
          </a:xfrm>
          <a:prstGeom prst="roundRect">
            <a:avLst>
              <a:gd fmla="val 0" name="adj"/>
            </a:avLst>
          </a:prstGeom>
          <a:solidFill>
            <a:srgbClr val="CCE5FF">
              <a:alpha val="49803"/>
            </a:srgbClr>
          </a:solidFill>
          <a:ln>
            <a:noFill/>
          </a:ln>
          <a:effectLst>
            <a:outerShdw blurRad="50800" rotWithShape="0" algn="bl" dir="18900000"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chemeClr val="dk2"/>
              </a:solidFill>
              <a:latin typeface="Roboto Medium"/>
              <a:ea typeface="Roboto Medium"/>
              <a:cs typeface="Roboto Medium"/>
              <a:sym typeface="Roboto Medium"/>
            </a:endParaRPr>
          </a:p>
        </p:txBody>
      </p:sp>
      <p:sp>
        <p:nvSpPr>
          <p:cNvPr id="525" name="Google Shape;525;p58"/>
          <p:cNvSpPr txBox="1"/>
          <p:nvPr/>
        </p:nvSpPr>
        <p:spPr>
          <a:xfrm>
            <a:off x="503298" y="3711698"/>
            <a:ext cx="406235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100">
                <a:solidFill>
                  <a:srgbClr val="191919"/>
                </a:solidFill>
                <a:latin typeface="Roboto"/>
                <a:ea typeface="Roboto"/>
                <a:cs typeface="Roboto"/>
                <a:sym typeface="Roboto"/>
              </a:rPr>
              <a:t>Personalized products now dominate the in-ear market.</a:t>
            </a:r>
            <a:endParaRPr/>
          </a:p>
        </p:txBody>
      </p:sp>
      <p:sp>
        <p:nvSpPr>
          <p:cNvPr id="526" name="Google Shape;526;p58"/>
          <p:cNvSpPr txBox="1"/>
          <p:nvPr/>
        </p:nvSpPr>
        <p:spPr>
          <a:xfrm>
            <a:off x="890187" y="2036542"/>
            <a:ext cx="2435474" cy="5071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GB" sz="1000">
                <a:solidFill>
                  <a:schemeClr val="dk1"/>
                </a:solidFill>
                <a:latin typeface="Roboto Light"/>
                <a:ea typeface="Roboto Light"/>
                <a:cs typeface="Roboto Light"/>
                <a:sym typeface="Roboto Light"/>
              </a:rPr>
              <a:t>The </a:t>
            </a:r>
            <a:r>
              <a:rPr lang="en-GB" sz="1000">
                <a:solidFill>
                  <a:schemeClr val="accent1"/>
                </a:solidFill>
                <a:latin typeface="Roboto Light"/>
                <a:ea typeface="Roboto Light"/>
                <a:cs typeface="Roboto Light"/>
                <a:sym typeface="Roboto Light"/>
              </a:rPr>
              <a:t>global market value </a:t>
            </a:r>
            <a:r>
              <a:rPr lang="en-GB" sz="1000">
                <a:solidFill>
                  <a:schemeClr val="dk1"/>
                </a:solidFill>
                <a:latin typeface="Roboto Light"/>
                <a:ea typeface="Roboto Light"/>
                <a:cs typeface="Roboto Light"/>
                <a:sym typeface="Roboto Light"/>
              </a:rPr>
              <a:t>for hearing aids is approximately </a:t>
            </a:r>
            <a:r>
              <a:rPr b="1" lang="en-GB" sz="1100">
                <a:solidFill>
                  <a:schemeClr val="accent1"/>
                </a:solidFill>
                <a:latin typeface="Roboto"/>
                <a:ea typeface="Roboto"/>
                <a:cs typeface="Roboto"/>
                <a:sym typeface="Roboto"/>
              </a:rPr>
              <a:t>2 billion dollars</a:t>
            </a:r>
            <a:r>
              <a:rPr lang="en-GB" sz="1000">
                <a:solidFill>
                  <a:schemeClr val="dk1"/>
                </a:solidFill>
                <a:latin typeface="Roboto Light"/>
                <a:ea typeface="Roboto Light"/>
                <a:cs typeface="Roboto Light"/>
                <a:sym typeface="Roboto Light"/>
              </a:rPr>
              <a:t>.</a:t>
            </a:r>
            <a:endParaRPr/>
          </a:p>
        </p:txBody>
      </p:sp>
      <p:grpSp>
        <p:nvGrpSpPr>
          <p:cNvPr id="527" name="Google Shape;527;p58"/>
          <p:cNvGrpSpPr/>
          <p:nvPr/>
        </p:nvGrpSpPr>
        <p:grpSpPr>
          <a:xfrm>
            <a:off x="498697" y="2105534"/>
            <a:ext cx="369204" cy="369204"/>
            <a:chOff x="496039" y="1860793"/>
            <a:chExt cx="466228" cy="466228"/>
          </a:xfrm>
        </p:grpSpPr>
        <p:sp>
          <p:nvSpPr>
            <p:cNvPr id="528" name="Google Shape;528;p58"/>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529" name="Google Shape;529;p58"/>
            <p:cNvPicPr preferRelativeResize="0"/>
            <p:nvPr/>
          </p:nvPicPr>
          <p:blipFill rotWithShape="1">
            <a:blip r:embed="rId7">
              <a:alphaModFix/>
            </a:blip>
            <a:srcRect b="0" l="0" r="0" t="0"/>
            <a:stretch/>
          </p:blipFill>
          <p:spPr>
            <a:xfrm>
              <a:off x="567153" y="1931907"/>
              <a:ext cx="324000" cy="324000"/>
            </a:xfrm>
            <a:prstGeom prst="rect">
              <a:avLst/>
            </a:prstGeom>
            <a:noFill/>
            <a:ln>
              <a:noFill/>
            </a:ln>
          </p:spPr>
        </p:pic>
      </p:grpSp>
      <p:sp>
        <p:nvSpPr>
          <p:cNvPr id="530" name="Google Shape;530;p58"/>
          <p:cNvSpPr txBox="1"/>
          <p:nvPr/>
        </p:nvSpPr>
        <p:spPr>
          <a:xfrm>
            <a:off x="1393320" y="2814204"/>
            <a:ext cx="1839951" cy="50718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Arial"/>
              <a:buNone/>
            </a:pPr>
            <a:r>
              <a:rPr lang="en-GB" sz="1000">
                <a:solidFill>
                  <a:schemeClr val="dk1"/>
                </a:solidFill>
                <a:latin typeface="Roboto Light"/>
                <a:ea typeface="Roboto Light"/>
                <a:cs typeface="Roboto Light"/>
                <a:sym typeface="Roboto Light"/>
              </a:rPr>
              <a:t>The annual production price increase is about </a:t>
            </a:r>
            <a:r>
              <a:rPr b="1" lang="en-GB" sz="1100">
                <a:solidFill>
                  <a:schemeClr val="accent1"/>
                </a:solidFill>
                <a:latin typeface="Roboto"/>
                <a:ea typeface="Roboto"/>
                <a:cs typeface="Roboto"/>
                <a:sym typeface="Roboto"/>
              </a:rPr>
              <a:t>8%</a:t>
            </a:r>
            <a:r>
              <a:rPr lang="en-GB" sz="1000">
                <a:solidFill>
                  <a:schemeClr val="dk1"/>
                </a:solidFill>
                <a:latin typeface="Roboto Light"/>
                <a:ea typeface="Roboto Light"/>
                <a:cs typeface="Roboto Light"/>
                <a:sym typeface="Roboto Light"/>
              </a:rPr>
              <a:t>. </a:t>
            </a:r>
            <a:endParaRPr/>
          </a:p>
        </p:txBody>
      </p:sp>
      <p:grpSp>
        <p:nvGrpSpPr>
          <p:cNvPr id="531" name="Google Shape;531;p58"/>
          <p:cNvGrpSpPr/>
          <p:nvPr/>
        </p:nvGrpSpPr>
        <p:grpSpPr>
          <a:xfrm>
            <a:off x="1001831" y="2883196"/>
            <a:ext cx="369204" cy="369204"/>
            <a:chOff x="496039" y="1860793"/>
            <a:chExt cx="466228" cy="466228"/>
          </a:xfrm>
        </p:grpSpPr>
        <p:sp>
          <p:nvSpPr>
            <p:cNvPr id="532" name="Google Shape;532;p58"/>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533" name="Google Shape;533;p58"/>
            <p:cNvPicPr preferRelativeResize="0"/>
            <p:nvPr/>
          </p:nvPicPr>
          <p:blipFill rotWithShape="1">
            <a:blip r:embed="rId8">
              <a:alphaModFix/>
            </a:blip>
            <a:srcRect b="0" l="0" r="0" t="0"/>
            <a:stretch/>
          </p:blipFill>
          <p:spPr>
            <a:xfrm>
              <a:off x="567153" y="1931907"/>
              <a:ext cx="324000" cy="3240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9"/>
          <p:cNvSpPr txBox="1"/>
          <p:nvPr/>
        </p:nvSpPr>
        <p:spPr>
          <a:xfrm>
            <a:off x="4728575" y="921474"/>
            <a:ext cx="3889332"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These new power tools enable craftsmen to work with incredible speed and accuracy to deliver personalized touches to products.</a:t>
            </a:r>
            <a:endParaRPr/>
          </a:p>
        </p:txBody>
      </p:sp>
      <p:sp>
        <p:nvSpPr>
          <p:cNvPr id="539" name="Google Shape;539;p59"/>
          <p:cNvSpPr txBox="1"/>
          <p:nvPr/>
        </p:nvSpPr>
        <p:spPr>
          <a:xfrm>
            <a:off x="176838" y="3438395"/>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COLLABORATIVE ROBOTICS</a:t>
            </a:r>
            <a:endParaRPr/>
          </a:p>
        </p:txBody>
      </p:sp>
      <p:pic>
        <p:nvPicPr>
          <p:cNvPr id="540" name="Google Shape;540;p59"/>
          <p:cNvPicPr preferRelativeResize="0"/>
          <p:nvPr/>
        </p:nvPicPr>
        <p:blipFill rotWithShape="1">
          <a:blip r:embed="rId3">
            <a:alphaModFix/>
          </a:blip>
          <a:srcRect b="0" l="0" r="0" t="0"/>
          <a:stretch/>
        </p:blipFill>
        <p:spPr>
          <a:xfrm>
            <a:off x="5220500" y="1724163"/>
            <a:ext cx="2905481" cy="2905481"/>
          </a:xfrm>
          <a:prstGeom prst="rect">
            <a:avLst/>
          </a:prstGeom>
          <a:noFill/>
          <a:ln>
            <a:noFill/>
          </a:ln>
        </p:spPr>
      </p:pic>
      <p:sp>
        <p:nvSpPr>
          <p:cNvPr id="541" name="Google Shape;541;p59"/>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02</a:t>
            </a:r>
            <a:endParaRPr b="1" sz="13900">
              <a:solidFill>
                <a:schemeClr val="lt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547" name="Google Shape;547;p60"/>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CoBots free up time to produce more customized products. They are especially helpful in making handmade personalized goods.</a:t>
            </a:r>
            <a:endParaRPr/>
          </a:p>
        </p:txBody>
      </p:sp>
      <p:sp>
        <p:nvSpPr>
          <p:cNvPr id="548" name="Google Shape;548;p60"/>
          <p:cNvSpPr txBox="1"/>
          <p:nvPr/>
        </p:nvSpPr>
        <p:spPr>
          <a:xfrm>
            <a:off x="431800" y="1725439"/>
            <a:ext cx="4328090" cy="180443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Consumers often still want the input of a craftsperson in their product creation, as well as personalization. The desire for a handmade product indicates high status and a connection to the tailor-made products of the past.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When the consumer wants this, collaborative robots are the modern-day power tools that give the craftspeople superhuman abilities in terms of speed and accuracy. CoBots can move and collaborate with other moving or static robots to perform simple tasks such as drilling, welding, and gluing, as well as pick &amp; place or quality testing. CoBots are able to work 24 hours a day and can interact with humans.</a:t>
            </a:r>
            <a:endParaRPr/>
          </a:p>
        </p:txBody>
      </p:sp>
      <p:sp>
        <p:nvSpPr>
          <p:cNvPr id="549" name="Google Shape;549;p60"/>
          <p:cNvSpPr/>
          <p:nvPr/>
        </p:nvSpPr>
        <p:spPr>
          <a:xfrm>
            <a:off x="503299" y="1580568"/>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550" name="Google Shape;550;p60"/>
          <p:cNvSpPr txBox="1"/>
          <p:nvPr/>
        </p:nvSpPr>
        <p:spPr>
          <a:xfrm>
            <a:off x="5448474" y="509516"/>
            <a:ext cx="3263726" cy="18896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lang="en-GB" sz="900">
                <a:solidFill>
                  <a:schemeClr val="dk2"/>
                </a:solidFill>
                <a:latin typeface="Roboto Light"/>
                <a:ea typeface="Roboto Light"/>
                <a:cs typeface="Roboto Light"/>
                <a:sym typeface="Roboto Light"/>
              </a:rPr>
              <a:t>Missed Opportunity: Etsy (etsy.com) and Personalization Mall (personalizationmall.com) have built their businesses on the desire for customized handmade products. However, both Etsy and Personalization Mall rely on individual craftspeople to customize or personalize their effects one at a time, and the products often demand a significant premium relative to the mass-produced equivalent. </a:t>
            </a:r>
            <a:endParaRPr/>
          </a:p>
          <a:p>
            <a:pPr indent="0" lvl="0" marL="0" marR="0" rtl="0" algn="just">
              <a:lnSpc>
                <a:spcPct val="100000"/>
              </a:lnSpc>
              <a:spcBef>
                <a:spcPts val="600"/>
              </a:spcBef>
              <a:spcAft>
                <a:spcPts val="0"/>
              </a:spcAft>
              <a:buClr>
                <a:schemeClr val="dk2"/>
              </a:buClr>
              <a:buSzPts val="900"/>
              <a:buFont typeface="Arial"/>
              <a:buNone/>
            </a:pPr>
            <a:r>
              <a:rPr b="1" lang="en-GB" sz="900">
                <a:solidFill>
                  <a:schemeClr val="dk2"/>
                </a:solidFill>
                <a:latin typeface="Roboto"/>
                <a:ea typeface="Roboto"/>
                <a:cs typeface="Roboto"/>
                <a:sym typeface="Roboto"/>
              </a:rPr>
              <a:t>Collaborative robots are now readily available to solve this problem, with prices accessible to small enterprises. </a:t>
            </a:r>
            <a:endParaRPr/>
          </a:p>
        </p:txBody>
      </p:sp>
      <p:sp>
        <p:nvSpPr>
          <p:cNvPr id="551" name="Google Shape;551;p60"/>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https://www.abiresearch.com/press/collaborative-robot-market-will-exceed-us11-billion-2030-representing-29-total-industrial-robot-market/</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https://www.universal-robots.com/case-stories/bw-industrie/</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552" name="Google Shape;552;p60"/>
          <p:cNvPicPr preferRelativeResize="0"/>
          <p:nvPr/>
        </p:nvPicPr>
        <p:blipFill rotWithShape="1">
          <a:blip r:embed="rId5">
            <a:alphaModFix/>
          </a:blip>
          <a:srcRect b="0" l="0" r="0" t="0"/>
          <a:stretch/>
        </p:blipFill>
        <p:spPr>
          <a:xfrm>
            <a:off x="5727285" y="2062478"/>
            <a:ext cx="2706104" cy="1805480"/>
          </a:xfrm>
          <a:prstGeom prst="rect">
            <a:avLst/>
          </a:prstGeom>
          <a:noFill/>
          <a:ln>
            <a:noFill/>
          </a:ln>
        </p:spPr>
      </p:pic>
      <p:sp>
        <p:nvSpPr>
          <p:cNvPr id="553" name="Google Shape;553;p60"/>
          <p:cNvSpPr txBox="1"/>
          <p:nvPr/>
        </p:nvSpPr>
        <p:spPr>
          <a:xfrm>
            <a:off x="5683648" y="4067019"/>
            <a:ext cx="279337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900">
                <a:solidFill>
                  <a:schemeClr val="dk2"/>
                </a:solidFill>
                <a:latin typeface="Roboto Light"/>
                <a:ea typeface="Roboto Light"/>
                <a:cs typeface="Roboto Light"/>
                <a:sym typeface="Roboto Light"/>
              </a:rPr>
              <a:t>ABI Research estimates that the CoBot arm industry is set to grow into a </a:t>
            </a:r>
            <a:r>
              <a:rPr b="1" lang="en-GB" sz="900">
                <a:solidFill>
                  <a:schemeClr val="dk2"/>
                </a:solidFill>
                <a:latin typeface="Roboto"/>
                <a:ea typeface="Roboto"/>
                <a:cs typeface="Roboto"/>
                <a:sym typeface="Roboto"/>
              </a:rPr>
              <a:t>$11.8Bn </a:t>
            </a:r>
            <a:r>
              <a:rPr lang="en-GB" sz="900">
                <a:solidFill>
                  <a:schemeClr val="dk2"/>
                </a:solidFill>
                <a:latin typeface="Roboto Light"/>
                <a:ea typeface="Roboto Light"/>
                <a:cs typeface="Roboto Light"/>
                <a:sym typeface="Roboto Light"/>
              </a:rPr>
              <a:t>market by 2030.¹</a:t>
            </a:r>
            <a:endParaRPr/>
          </a:p>
        </p:txBody>
      </p:sp>
      <p:sp>
        <p:nvSpPr>
          <p:cNvPr id="554" name="Google Shape;554;p60"/>
          <p:cNvSpPr/>
          <p:nvPr/>
        </p:nvSpPr>
        <p:spPr>
          <a:xfrm>
            <a:off x="5727285" y="3818994"/>
            <a:ext cx="2706104"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6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560" name="Google Shape;560;p61"/>
          <p:cNvSpPr txBox="1"/>
          <p:nvPr/>
        </p:nvSpPr>
        <p:spPr>
          <a:xfrm>
            <a:off x="431800" y="775326"/>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DuCo Ceramics Company</a:t>
            </a:r>
            <a:endParaRPr b="1" sz="1600">
              <a:solidFill>
                <a:srgbClr val="191919"/>
              </a:solidFill>
              <a:latin typeface="Montserrat SemiBold"/>
              <a:ea typeface="Montserrat SemiBold"/>
              <a:cs typeface="Montserrat SemiBold"/>
              <a:sym typeface="Montserrat SemiBold"/>
            </a:endParaRPr>
          </a:p>
        </p:txBody>
      </p:sp>
      <p:sp>
        <p:nvSpPr>
          <p:cNvPr id="561" name="Google Shape;561;p61"/>
          <p:cNvSpPr txBox="1"/>
          <p:nvPr/>
        </p:nvSpPr>
        <p:spPr>
          <a:xfrm>
            <a:off x="431800" y="1182829"/>
            <a:ext cx="4328090"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a:ea typeface="Roboto"/>
                <a:cs typeface="Roboto"/>
                <a:sym typeface="Roboto"/>
              </a:rPr>
              <a:t>Du-Co Ceramics Company is a manufacturer of technical ceramic products serving the global market of customers requiring precision made ceramic components produced from a variety of ceramic materials for a wide range of applications.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Du-Co Ceramics manufactures hundreds of unique parts every day through different processes including drilling, tapping, slotting, and threading before firing.</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Du-Co Ceramics partnered with Rethink Robotics, which installed ‘Baxter’, a collaborative robot, to automate the more straightforward tasks in their manufacturing process. Baxter is trained as you would train a person by demonstrating what you want him to do. It contains cameras and sensors that enable it to “see” objects, “feel” forces, and “understand” tasks. ²,³</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Letting Baxter carry out simpler tasks frees up the time for the employees to focus on more complex, creative tasks.</a:t>
            </a:r>
            <a:endParaRPr sz="900">
              <a:solidFill>
                <a:schemeClr val="dk1"/>
              </a:solidFill>
              <a:latin typeface="Roboto Light"/>
              <a:ea typeface="Roboto Light"/>
              <a:cs typeface="Roboto Light"/>
              <a:sym typeface="Roboto Light"/>
            </a:endParaRPr>
          </a:p>
        </p:txBody>
      </p:sp>
      <p:sp>
        <p:nvSpPr>
          <p:cNvPr id="562" name="Google Shape;562;p61"/>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https://www.sonova.com/en/story/innovation/3d-printing-technology-improved-hearing</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https://trunovate.com/</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563" name="Google Shape;563;p61"/>
          <p:cNvPicPr preferRelativeResize="0"/>
          <p:nvPr/>
        </p:nvPicPr>
        <p:blipFill rotWithShape="1">
          <a:blip r:embed="rId5">
            <a:alphaModFix/>
          </a:blip>
          <a:srcRect b="0" l="0" r="0" t="0"/>
          <a:stretch/>
        </p:blipFill>
        <p:spPr>
          <a:xfrm>
            <a:off x="5586478" y="1180396"/>
            <a:ext cx="3125722" cy="1737902"/>
          </a:xfrm>
          <a:prstGeom prst="rect">
            <a:avLst/>
          </a:prstGeom>
          <a:noFill/>
          <a:ln>
            <a:noFill/>
          </a:ln>
        </p:spPr>
      </p:pic>
      <p:sp>
        <p:nvSpPr>
          <p:cNvPr id="564" name="Google Shape;564;p61"/>
          <p:cNvSpPr txBox="1"/>
          <p:nvPr/>
        </p:nvSpPr>
        <p:spPr>
          <a:xfrm>
            <a:off x="5618205" y="3360175"/>
            <a:ext cx="2924262" cy="79409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i="1" lang="en-GB" sz="900">
                <a:solidFill>
                  <a:schemeClr val="dk2"/>
                </a:solidFill>
                <a:latin typeface="Montserrat"/>
                <a:ea typeface="Montserrat"/>
                <a:cs typeface="Montserrat"/>
                <a:sym typeface="Montserrat"/>
              </a:rPr>
              <a:t>There’s a time in the not-too-distant future where </a:t>
            </a:r>
            <a:r>
              <a:rPr b="1" i="1" lang="en-GB" sz="900">
                <a:solidFill>
                  <a:schemeClr val="dk2"/>
                </a:solidFill>
                <a:latin typeface="Montserrat"/>
                <a:ea typeface="Montserrat"/>
                <a:cs typeface="Montserrat"/>
                <a:sym typeface="Montserrat"/>
              </a:rPr>
              <a:t>every</a:t>
            </a:r>
            <a:r>
              <a:rPr i="1" lang="en-GB" sz="900">
                <a:solidFill>
                  <a:schemeClr val="dk2"/>
                </a:solidFill>
                <a:latin typeface="Montserrat"/>
                <a:ea typeface="Montserrat"/>
                <a:cs typeface="Montserrat"/>
                <a:sym typeface="Montserrat"/>
              </a:rPr>
              <a:t> custom parts producer will be deploying this type of technology.</a:t>
            </a:r>
            <a:endParaRPr/>
          </a:p>
        </p:txBody>
      </p:sp>
      <p:pic>
        <p:nvPicPr>
          <p:cNvPr id="565" name="Google Shape;565;p61"/>
          <p:cNvPicPr preferRelativeResize="0"/>
          <p:nvPr/>
        </p:nvPicPr>
        <p:blipFill rotWithShape="1">
          <a:blip r:embed="rId6">
            <a:alphaModFix/>
          </a:blip>
          <a:srcRect b="0" l="0" r="0" t="0"/>
          <a:stretch/>
        </p:blipFill>
        <p:spPr>
          <a:xfrm>
            <a:off x="8155112" y="195372"/>
            <a:ext cx="557088" cy="377287"/>
          </a:xfrm>
          <a:prstGeom prst="rect">
            <a:avLst/>
          </a:prstGeom>
          <a:noFill/>
          <a:ln>
            <a:noFill/>
          </a:ln>
        </p:spPr>
      </p:pic>
      <p:sp>
        <p:nvSpPr>
          <p:cNvPr id="566" name="Google Shape;566;p61"/>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567" name="Google Shape;567;p61"/>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sp>
        <p:nvSpPr>
          <p:cNvPr id="568" name="Google Shape;568;p61"/>
          <p:cNvSpPr txBox="1"/>
          <p:nvPr/>
        </p:nvSpPr>
        <p:spPr>
          <a:xfrm>
            <a:off x="7505874" y="3056262"/>
            <a:ext cx="1206326" cy="14588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a:t>
            </a:r>
            <a:r>
              <a:rPr lang="en-GB" sz="600" u="sng">
                <a:solidFill>
                  <a:schemeClr val="hlink"/>
                </a:solidFill>
                <a:latin typeface="Roboto Light"/>
                <a:ea typeface="Roboto Light"/>
                <a:cs typeface="Roboto Light"/>
                <a:sym typeface="Roboto Light"/>
                <a:hlinkClick r:id="rId7"/>
              </a:rPr>
              <a:t>Electronicdesign</a:t>
            </a:r>
            <a:endParaRPr sz="600">
              <a:solidFill>
                <a:schemeClr val="dk2"/>
              </a:solidFill>
              <a:latin typeface="Roboto Light"/>
              <a:ea typeface="Roboto Light"/>
              <a:cs typeface="Roboto Light"/>
              <a:sym typeface="Roboto Light"/>
            </a:endParaRPr>
          </a:p>
        </p:txBody>
      </p:sp>
      <p:sp>
        <p:nvSpPr>
          <p:cNvPr id="569" name="Google Shape;569;p61"/>
          <p:cNvSpPr txBox="1"/>
          <p:nvPr/>
        </p:nvSpPr>
        <p:spPr>
          <a:xfrm>
            <a:off x="5618205" y="3920288"/>
            <a:ext cx="2924262" cy="4168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Montserrat SemiBold"/>
                <a:ea typeface="Montserrat SemiBold"/>
                <a:cs typeface="Montserrat SemiBold"/>
                <a:sym typeface="Montserrat SemiBold"/>
              </a:rPr>
              <a:t>Josh Rupp, Process Engineer at Du-Co told </a:t>
            </a:r>
            <a:r>
              <a:rPr i="1" lang="en-GB" sz="800" u="sng">
                <a:solidFill>
                  <a:schemeClr val="dk2"/>
                </a:solidFill>
                <a:latin typeface="Montserrat SemiBold"/>
                <a:ea typeface="Montserrat SemiBold"/>
                <a:cs typeface="Montserrat SemiBold"/>
                <a:sym typeface="Montserrat SemiBold"/>
                <a:hlinkClick r:id="rId8">
                  <a:extLst>
                    <a:ext uri="{A12FA001-AC4F-418D-AE19-62706E023703}">
                      <ahyp:hlinkClr val="tx"/>
                    </a:ext>
                  </a:extLst>
                </a:hlinkClick>
              </a:rPr>
              <a:t>CeramicIndustry.com</a:t>
            </a:r>
            <a:endParaRPr i="1" sz="800" u="sng">
              <a:solidFill>
                <a:schemeClr val="dk2"/>
              </a:solidFill>
              <a:latin typeface="Montserrat SemiBold"/>
              <a:ea typeface="Montserrat SemiBold"/>
              <a:cs typeface="Montserrat SemiBold"/>
              <a:sym typeface="Montserrat SemiBold"/>
            </a:endParaRPr>
          </a:p>
        </p:txBody>
      </p:sp>
      <p:sp>
        <p:nvSpPr>
          <p:cNvPr id="570" name="Google Shape;570;p61"/>
          <p:cNvSpPr/>
          <p:nvPr/>
        </p:nvSpPr>
        <p:spPr>
          <a:xfrm>
            <a:off x="5586479" y="2914014"/>
            <a:ext cx="3125722"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41" name="Google Shape;241;p44"/>
          <p:cNvSpPr txBox="1"/>
          <p:nvPr>
            <p:ph type="title"/>
          </p:nvPr>
        </p:nvSpPr>
        <p:spPr>
          <a:xfrm>
            <a:off x="3872452" y="599055"/>
            <a:ext cx="4839748" cy="928242"/>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lt1"/>
              </a:buClr>
              <a:buSzPts val="1200"/>
              <a:buFont typeface="Montserrat Medium"/>
              <a:buNone/>
            </a:pPr>
            <a:r>
              <a:rPr lang="en-GB" sz="1200">
                <a:latin typeface="Montserrat Medium"/>
                <a:ea typeface="Montserrat Medium"/>
                <a:cs typeface="Montserrat Medium"/>
                <a:sym typeface="Montserrat Medium"/>
              </a:rPr>
              <a:t>Personalization will be the </a:t>
            </a:r>
            <a:r>
              <a:rPr lang="en-GB" sz="1200">
                <a:latin typeface="Montserrat"/>
                <a:ea typeface="Montserrat"/>
                <a:cs typeface="Montserrat"/>
                <a:sym typeface="Montserrat"/>
              </a:rPr>
              <a:t>key differentiating </a:t>
            </a:r>
            <a:r>
              <a:rPr lang="en-GB" sz="1200">
                <a:latin typeface="Montserrat Medium"/>
                <a:ea typeface="Montserrat Medium"/>
                <a:cs typeface="Montserrat Medium"/>
                <a:sym typeface="Montserrat Medium"/>
              </a:rPr>
              <a:t>factor among </a:t>
            </a:r>
            <a:r>
              <a:rPr lang="en-GB" sz="1200">
                <a:latin typeface="Montserrat"/>
                <a:ea typeface="Montserrat"/>
                <a:cs typeface="Montserrat"/>
                <a:sym typeface="Montserrat"/>
              </a:rPr>
              <a:t>consumer goods</a:t>
            </a:r>
            <a:r>
              <a:rPr lang="en-GB" sz="1200">
                <a:latin typeface="Montserrat Medium"/>
                <a:ea typeface="Montserrat Medium"/>
                <a:cs typeface="Montserrat Medium"/>
                <a:sym typeface="Montserrat Medium"/>
              </a:rPr>
              <a:t> brands. Companies now have a </a:t>
            </a:r>
            <a:r>
              <a:rPr lang="en-GB" sz="1200">
                <a:latin typeface="Montserrat"/>
                <a:ea typeface="Montserrat"/>
                <a:cs typeface="Montserrat"/>
                <a:sym typeface="Montserrat"/>
              </a:rPr>
              <a:t>golden opportunity</a:t>
            </a:r>
            <a:r>
              <a:rPr lang="en-GB" sz="1200">
                <a:latin typeface="Montserrat Medium"/>
                <a:ea typeface="Montserrat Medium"/>
                <a:cs typeface="Montserrat Medium"/>
                <a:sym typeface="Montserrat Medium"/>
              </a:rPr>
              <a:t> to develop innovative ways to deliver </a:t>
            </a:r>
            <a:r>
              <a:rPr lang="en-GB" sz="1200">
                <a:solidFill>
                  <a:schemeClr val="accent1"/>
                </a:solidFill>
                <a:latin typeface="Montserrat"/>
                <a:ea typeface="Montserrat"/>
                <a:cs typeface="Montserrat"/>
                <a:sym typeface="Montserrat"/>
              </a:rPr>
              <a:t>hyper-personalized goods</a:t>
            </a:r>
            <a:r>
              <a:rPr lang="en-GB" sz="1200">
                <a:solidFill>
                  <a:schemeClr val="accent1"/>
                </a:solidFill>
                <a:latin typeface="Montserrat Medium"/>
                <a:ea typeface="Montserrat Medium"/>
                <a:cs typeface="Montserrat Medium"/>
                <a:sym typeface="Montserrat Medium"/>
              </a:rPr>
              <a:t> </a:t>
            </a:r>
            <a:r>
              <a:rPr lang="en-GB" sz="1200">
                <a:latin typeface="Montserrat Medium"/>
                <a:ea typeface="Montserrat Medium"/>
                <a:cs typeface="Montserrat Medium"/>
                <a:sym typeface="Montserrat Medium"/>
              </a:rPr>
              <a:t>to </a:t>
            </a:r>
            <a:r>
              <a:rPr lang="en-GB" sz="1200">
                <a:latin typeface="Montserrat"/>
                <a:ea typeface="Montserrat"/>
                <a:cs typeface="Montserrat"/>
                <a:sym typeface="Montserrat"/>
              </a:rPr>
              <a:t>increase sales</a:t>
            </a:r>
            <a:r>
              <a:rPr lang="en-GB" sz="1200">
                <a:latin typeface="Montserrat Medium"/>
                <a:ea typeface="Montserrat Medium"/>
                <a:cs typeface="Montserrat Medium"/>
                <a:sym typeface="Montserrat Medium"/>
              </a:rPr>
              <a:t> and utilize </a:t>
            </a:r>
            <a:r>
              <a:rPr lang="en-GB" sz="1200">
                <a:latin typeface="Montserrat"/>
                <a:ea typeface="Montserrat"/>
                <a:cs typeface="Montserrat"/>
                <a:sym typeface="Montserrat"/>
              </a:rPr>
              <a:t>voluntarily-provided customer data</a:t>
            </a:r>
            <a:r>
              <a:rPr lang="en-GB" sz="1200">
                <a:latin typeface="Montserrat Medium"/>
                <a:ea typeface="Montserrat Medium"/>
                <a:cs typeface="Montserrat Medium"/>
                <a:sym typeface="Montserrat Medium"/>
              </a:rPr>
              <a:t>. </a:t>
            </a:r>
            <a:endParaRPr/>
          </a:p>
        </p:txBody>
      </p:sp>
      <p:sp>
        <p:nvSpPr>
          <p:cNvPr id="242" name="Google Shape;242;p44"/>
          <p:cNvSpPr txBox="1"/>
          <p:nvPr>
            <p:ph idx="1" type="body"/>
          </p:nvPr>
        </p:nvSpPr>
        <p:spPr>
          <a:xfrm>
            <a:off x="3872452" y="1878174"/>
            <a:ext cx="4839600" cy="24648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rgbClr val="F2F2F2"/>
              </a:buClr>
              <a:buSzPts val="950"/>
              <a:buNone/>
            </a:pPr>
            <a:r>
              <a:rPr lang="en-GB" sz="950">
                <a:solidFill>
                  <a:srgbClr val="F2F2F2"/>
                </a:solidFill>
              </a:rPr>
              <a:t>People want recommendations from friends who know them, they want to take advice from experts, and they want products that reflect them. </a:t>
            </a:r>
            <a:r>
              <a:rPr lang="en-GB" sz="950">
                <a:solidFill>
                  <a:srgbClr val="F2F2F2"/>
                </a:solidFill>
              </a:rPr>
              <a:t>Big data is opening up the ability for manufacturers to be their customers' expert friend, who can make the exact product that they need.</a:t>
            </a:r>
            <a:r>
              <a:rPr lang="en-GB" sz="950">
                <a:solidFill>
                  <a:srgbClr val="F2F2F2"/>
                </a:solidFill>
              </a:rPr>
              <a:t> A growing portion of consumers is now happy to volunteer their personal information to manufacturers in exchange for a product that reflects them as individuals and is optimized for them.</a:t>
            </a:r>
            <a:endParaRPr/>
          </a:p>
          <a:p>
            <a:pPr indent="0" lvl="0" marL="0" rtl="0" algn="just">
              <a:lnSpc>
                <a:spcPct val="100000"/>
              </a:lnSpc>
              <a:spcBef>
                <a:spcPts val="600"/>
              </a:spcBef>
              <a:spcAft>
                <a:spcPts val="0"/>
              </a:spcAft>
              <a:buClr>
                <a:srgbClr val="F2F2F2"/>
              </a:buClr>
              <a:buSzPts val="950"/>
              <a:buNone/>
            </a:pPr>
            <a:r>
              <a:rPr lang="en-GB" sz="950">
                <a:solidFill>
                  <a:srgbClr val="F2F2F2"/>
                </a:solidFill>
              </a:rPr>
              <a:t>Personalization does not evaluate users and consumers as groups but as individuals. It takes all the data a user gives, including personal information, real-time information, and contextual data, to tailor the offering to the needs and desires of each person. Hyper-personalization uses more complex and intimate personal data, e.g., location and bio-data, DNA or 3D scans to provide personalized content and experiences. Further, mass customization offers a standard service of allowing a consumer to control the design and functionality of their product. </a:t>
            </a:r>
            <a:endParaRPr/>
          </a:p>
          <a:p>
            <a:pPr indent="0" lvl="0" marL="0" rtl="0" algn="just">
              <a:lnSpc>
                <a:spcPct val="100000"/>
              </a:lnSpc>
              <a:spcBef>
                <a:spcPts val="600"/>
              </a:spcBef>
              <a:spcAft>
                <a:spcPts val="0"/>
              </a:spcAft>
              <a:buClr>
                <a:srgbClr val="F2F2F2"/>
              </a:buClr>
              <a:buSzPts val="950"/>
              <a:buNone/>
            </a:pPr>
            <a:r>
              <a:rPr lang="en-GB" sz="950">
                <a:solidFill>
                  <a:srgbClr val="F2F2F2"/>
                </a:solidFill>
              </a:rPr>
              <a:t>In this Intelligence Brief, we look at the demand for personalized goods, speak to a Professor of Marketing about the hyper-personalized production of consumer goods, and explore seven important technologies that are enabling personalized production. </a:t>
            </a:r>
            <a:endParaRPr/>
          </a:p>
        </p:txBody>
      </p:sp>
      <p:sp>
        <p:nvSpPr>
          <p:cNvPr id="243" name="Google Shape;243;p44"/>
          <p:cNvSpPr/>
          <p:nvPr/>
        </p:nvSpPr>
        <p:spPr>
          <a:xfrm>
            <a:off x="3947956" y="1728992"/>
            <a:ext cx="360000" cy="36000"/>
          </a:xfrm>
          <a:prstGeom prst="rect">
            <a:avLst/>
          </a:prstGeom>
          <a:solidFill>
            <a:srgbClr val="F6F3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Light"/>
              <a:ea typeface="Roboto Light"/>
              <a:cs typeface="Roboto Light"/>
              <a:sym typeface="Roboto Light"/>
            </a:endParaRPr>
          </a:p>
        </p:txBody>
      </p:sp>
      <p:pic>
        <p:nvPicPr>
          <p:cNvPr id="244" name="Google Shape;244;p44"/>
          <p:cNvPicPr preferRelativeResize="0"/>
          <p:nvPr/>
        </p:nvPicPr>
        <p:blipFill rotWithShape="1">
          <a:blip r:embed="rId3">
            <a:alphaModFix/>
          </a:blip>
          <a:srcRect b="0" l="0" r="0" t="0"/>
          <a:stretch/>
        </p:blipFill>
        <p:spPr>
          <a:xfrm>
            <a:off x="695192" y="1951189"/>
            <a:ext cx="2730676" cy="239183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2"/>
          <p:cNvSpPr txBox="1"/>
          <p:nvPr/>
        </p:nvSpPr>
        <p:spPr>
          <a:xfrm>
            <a:off x="4728575" y="921474"/>
            <a:ext cx="3889332" cy="885378"/>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Communication within an interconnected manufacturing facility enables manufacturing of more complex customized products.</a:t>
            </a:r>
            <a:endParaRPr/>
          </a:p>
        </p:txBody>
      </p:sp>
      <p:sp>
        <p:nvSpPr>
          <p:cNvPr id="576" name="Google Shape;576;p62"/>
          <p:cNvSpPr txBox="1"/>
          <p:nvPr/>
        </p:nvSpPr>
        <p:spPr>
          <a:xfrm>
            <a:off x="176838" y="3432132"/>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THE INDUSTRIAL INTERNET OF THINGS (IIOT)</a:t>
            </a:r>
            <a:endParaRPr/>
          </a:p>
        </p:txBody>
      </p:sp>
      <p:pic>
        <p:nvPicPr>
          <p:cNvPr id="577" name="Google Shape;577;p62"/>
          <p:cNvPicPr preferRelativeResize="0"/>
          <p:nvPr/>
        </p:nvPicPr>
        <p:blipFill rotWithShape="1">
          <a:blip r:embed="rId3">
            <a:alphaModFix/>
          </a:blip>
          <a:srcRect b="0" l="0" r="0" t="0"/>
          <a:stretch/>
        </p:blipFill>
        <p:spPr>
          <a:xfrm>
            <a:off x="5467756" y="1897447"/>
            <a:ext cx="2410970" cy="2410970"/>
          </a:xfrm>
          <a:prstGeom prst="rect">
            <a:avLst/>
          </a:prstGeom>
          <a:noFill/>
          <a:ln>
            <a:noFill/>
          </a:ln>
        </p:spPr>
      </p:pic>
      <p:sp>
        <p:nvSpPr>
          <p:cNvPr id="578" name="Google Shape;578;p62"/>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03</a:t>
            </a:r>
            <a:endParaRPr b="1" sz="139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6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584" name="Google Shape;584;p63"/>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Machine-to-machine communication is a major enabler for large-scale personalized manufacturing.</a:t>
            </a:r>
            <a:endParaRPr b="1" sz="1400">
              <a:solidFill>
                <a:srgbClr val="191919"/>
              </a:solidFill>
              <a:latin typeface="Montserrat SemiBold"/>
              <a:ea typeface="Montserrat SemiBold"/>
              <a:cs typeface="Montserrat SemiBold"/>
              <a:sym typeface="Montserrat SemiBold"/>
            </a:endParaRPr>
          </a:p>
        </p:txBody>
      </p:sp>
      <p:sp>
        <p:nvSpPr>
          <p:cNvPr id="585" name="Google Shape;585;p63"/>
          <p:cNvSpPr txBox="1"/>
          <p:nvPr/>
        </p:nvSpPr>
        <p:spPr>
          <a:xfrm>
            <a:off x="431800" y="1469518"/>
            <a:ext cx="4328090" cy="212679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IIoT uses sensors and actuators to create smart machines that can instantly communicate with each other and people to improve manufacturing and industrial processes. Fundamentally, it improves information flow, allowing other remarkable technologies to impact your manufacturing process.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With the use of this technology, data may be sent between the manufacturing floor, customers, and business owners. IIOT is a key technology enabling an integrated manufacturing system, logistics, and supply chain that allows flexible manufacturing and personalized manufacturing at scale.</a:t>
            </a:r>
            <a:endParaRPr sz="900">
              <a:solidFill>
                <a:schemeClr val="dk1"/>
              </a:solidFill>
              <a:latin typeface="Roboto Light"/>
              <a:ea typeface="Roboto Light"/>
              <a:cs typeface="Roboto Light"/>
              <a:sym typeface="Roboto Light"/>
            </a:endParaRPr>
          </a:p>
        </p:txBody>
      </p:sp>
      <p:sp>
        <p:nvSpPr>
          <p:cNvPr id="586" name="Google Shape;586;p63"/>
          <p:cNvSpPr/>
          <p:nvPr/>
        </p:nvSpPr>
        <p:spPr>
          <a:xfrm>
            <a:off x="503299" y="1324647"/>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587" name="Google Shape;587;p63"/>
          <p:cNvSpPr txBox="1"/>
          <p:nvPr/>
        </p:nvSpPr>
        <p:spPr>
          <a:xfrm>
            <a:off x="5448474" y="509516"/>
            <a:ext cx="3263726" cy="18896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lang="en-GB" sz="900">
                <a:solidFill>
                  <a:schemeClr val="dk2"/>
                </a:solidFill>
                <a:latin typeface="Roboto Light"/>
                <a:ea typeface="Roboto Light"/>
                <a:cs typeface="Roboto Light"/>
                <a:sym typeface="Roboto Light"/>
              </a:rPr>
              <a:t>In 2016, Daihatsu introduced customized outer skins for their Copen 2-door convertible. 3D printing is used to make the part, but the company puts the success down to its on-demand manufacturing process. </a:t>
            </a:r>
            <a:endParaRPr/>
          </a:p>
          <a:p>
            <a:pPr indent="0" lvl="0" marL="0" marR="0" rtl="0" algn="just">
              <a:lnSpc>
                <a:spcPct val="100000"/>
              </a:lnSpc>
              <a:spcBef>
                <a:spcPts val="600"/>
              </a:spcBef>
              <a:spcAft>
                <a:spcPts val="0"/>
              </a:spcAft>
              <a:buClr>
                <a:schemeClr val="dk2"/>
              </a:buClr>
              <a:buSzPts val="900"/>
              <a:buFont typeface="Arial"/>
              <a:buNone/>
            </a:pPr>
            <a:r>
              <a:rPr lang="en-GB" sz="900">
                <a:solidFill>
                  <a:schemeClr val="dk2"/>
                </a:solidFill>
                <a:latin typeface="Roboto Light"/>
                <a:ea typeface="Roboto Light"/>
                <a:cs typeface="Roboto Light"/>
                <a:sym typeface="Roboto Light"/>
              </a:rPr>
              <a:t>On-demand manufacturing is key to personalizing production, where close communication with the buyer triggers parts manufacture.</a:t>
            </a:r>
            <a:endParaRPr/>
          </a:p>
          <a:p>
            <a:pPr indent="0" lvl="0" marL="0" marR="0" rtl="0" algn="just">
              <a:lnSpc>
                <a:spcPct val="100000"/>
              </a:lnSpc>
              <a:spcBef>
                <a:spcPts val="600"/>
              </a:spcBef>
              <a:spcAft>
                <a:spcPts val="0"/>
              </a:spcAft>
              <a:buClr>
                <a:schemeClr val="dk2"/>
              </a:buClr>
              <a:buSzPts val="900"/>
              <a:buFont typeface="Arial"/>
              <a:buNone/>
            </a:pPr>
            <a:r>
              <a:rPr lang="en-GB" sz="900">
                <a:solidFill>
                  <a:schemeClr val="dk2"/>
                </a:solidFill>
                <a:latin typeface="Roboto Light"/>
                <a:ea typeface="Roboto Light"/>
                <a:cs typeface="Roboto Light"/>
                <a:sym typeface="Roboto Light"/>
              </a:rPr>
              <a:t>The idea is transferable to different industries where customers select the desired components in real time. For example, suppliers and logistics providers may view the components that are being ordered and quickly reorganize their systems to optimize their production and supply.</a:t>
            </a:r>
            <a:endParaRPr/>
          </a:p>
          <a:p>
            <a:pPr indent="0" lvl="0" marL="0" marR="0" rtl="0" algn="just">
              <a:lnSpc>
                <a:spcPct val="100000"/>
              </a:lnSpc>
              <a:spcBef>
                <a:spcPts val="600"/>
              </a:spcBef>
              <a:spcAft>
                <a:spcPts val="0"/>
              </a:spcAft>
              <a:buClr>
                <a:schemeClr val="dk1"/>
              </a:buClr>
              <a:buSzPts val="900"/>
              <a:buFont typeface="Arial"/>
              <a:buNone/>
            </a:pPr>
            <a:r>
              <a:t/>
            </a:r>
            <a:endParaRPr sz="900">
              <a:solidFill>
                <a:schemeClr val="dk2"/>
              </a:solidFill>
              <a:latin typeface="Roboto Light"/>
              <a:ea typeface="Roboto Light"/>
              <a:cs typeface="Roboto Light"/>
              <a:sym typeface="Roboto Light"/>
            </a:endParaRPr>
          </a:p>
        </p:txBody>
      </p:sp>
      <p:sp>
        <p:nvSpPr>
          <p:cNvPr id="588" name="Google Shape;588;p63"/>
          <p:cNvSpPr txBox="1"/>
          <p:nvPr/>
        </p:nvSpPr>
        <p:spPr>
          <a:xfrm>
            <a:off x="431800" y="4324367"/>
            <a:ext cx="4572000" cy="400110"/>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https://www.techtarget.com/iotagenda/definition/Industrial-Internet-of-Things-IIoT</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https://pixelplex.io/blog/iot-in-manufacturing/</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https://www.stratasys.uk/resources/case-studies/daihatsu/</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https://www.wiley.com/network/professionals/technology-and-innovation/beyond-the-hype-how-the-internet-of-things-iot-enables-mass-customization</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589" name="Google Shape;589;p63"/>
          <p:cNvPicPr preferRelativeResize="0"/>
          <p:nvPr/>
        </p:nvPicPr>
        <p:blipFill rotWithShape="1">
          <a:blip r:embed="rId7">
            <a:alphaModFix/>
          </a:blip>
          <a:srcRect b="0" l="0" r="0" t="0"/>
          <a:stretch/>
        </p:blipFill>
        <p:spPr>
          <a:xfrm>
            <a:off x="5530851" y="2530083"/>
            <a:ext cx="3098972" cy="1747292"/>
          </a:xfrm>
          <a:prstGeom prst="rect">
            <a:avLst/>
          </a:prstGeom>
          <a:noFill/>
          <a:ln>
            <a:noFill/>
          </a:ln>
        </p:spPr>
      </p:pic>
      <p:sp>
        <p:nvSpPr>
          <p:cNvPr id="590" name="Google Shape;590;p63"/>
          <p:cNvSpPr txBox="1"/>
          <p:nvPr/>
        </p:nvSpPr>
        <p:spPr>
          <a:xfrm>
            <a:off x="7080337" y="4371559"/>
            <a:ext cx="1549486" cy="16927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a:t>
            </a:r>
            <a:r>
              <a:rPr lang="en-GB" sz="600" u="sng">
                <a:solidFill>
                  <a:schemeClr val="dk2"/>
                </a:solidFill>
                <a:latin typeface="Roboto Light"/>
                <a:ea typeface="Roboto Light"/>
                <a:cs typeface="Roboto Light"/>
                <a:sym typeface="Roboto Light"/>
                <a:hlinkClick r:id="rId8">
                  <a:extLst>
                    <a:ext uri="{A12FA001-AC4F-418D-AE19-62706E023703}">
                      <ahyp:hlinkClr val="tx"/>
                    </a:ext>
                  </a:extLst>
                </a:hlinkClick>
              </a:rPr>
              <a:t>Stratasys</a:t>
            </a:r>
            <a:endParaRPr sz="600">
              <a:solidFill>
                <a:schemeClr val="dk2"/>
              </a:solidFill>
              <a:latin typeface="Roboto Light"/>
              <a:ea typeface="Roboto Light"/>
              <a:cs typeface="Roboto Light"/>
              <a:sym typeface="Roboto Light"/>
            </a:endParaRPr>
          </a:p>
        </p:txBody>
      </p:sp>
      <p:sp>
        <p:nvSpPr>
          <p:cNvPr id="591" name="Google Shape;591;p63"/>
          <p:cNvSpPr/>
          <p:nvPr/>
        </p:nvSpPr>
        <p:spPr>
          <a:xfrm>
            <a:off x="5530851" y="4190306"/>
            <a:ext cx="3098972"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597" name="Google Shape;597;p64"/>
          <p:cNvSpPr txBox="1"/>
          <p:nvPr/>
        </p:nvSpPr>
        <p:spPr>
          <a:xfrm>
            <a:off x="431800" y="775326"/>
            <a:ext cx="4372212"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Moxa and a Chinese Appliance Manufacturer</a:t>
            </a:r>
            <a:endParaRPr b="1" sz="1400">
              <a:solidFill>
                <a:srgbClr val="191919"/>
              </a:solidFill>
              <a:latin typeface="Montserrat SemiBold"/>
              <a:ea typeface="Montserrat SemiBold"/>
              <a:cs typeface="Montserrat SemiBold"/>
              <a:sym typeface="Montserrat SemiBold"/>
            </a:endParaRPr>
          </a:p>
        </p:txBody>
      </p:sp>
      <p:sp>
        <p:nvSpPr>
          <p:cNvPr id="598" name="Google Shape;598;p64"/>
          <p:cNvSpPr txBox="1"/>
          <p:nvPr/>
        </p:nvSpPr>
        <p:spPr>
          <a:xfrm>
            <a:off x="431799" y="1184226"/>
            <a:ext cx="4372212"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 Chinese home appliance manufacturer has implemented IIOT technology in their mass personalization manufacturing set-up. The smart factory needed to transmit real-time data between the central Manufacturing Execution System (MES) and the various stations in the production line.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To enable a seamless process, the MES has to know the production operation of each personalized order, meaning that it has to see where each part is, where that part has to go next, and what has to happen once the part is there.</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supplier of the IIOT system, Moxa, describes the system in a case study:</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“Customers design their own appliances which incorporate their style, color, and function preferences. Based on the customized order, the interconnected factory set in motion its manufacturing process automatically, conveying the information to the production line of each process, module makers, and logistic carriers to schedule the equipment, materials, and modules for each production line. Each customized order has to be synchronized with the schedule of each production line. At the same time, customers can check the status of their customized appliances directly.” </a:t>
            </a:r>
            <a:endParaRPr sz="900">
              <a:solidFill>
                <a:schemeClr val="dk1"/>
              </a:solidFill>
              <a:latin typeface="Roboto Light"/>
              <a:ea typeface="Roboto Light"/>
              <a:cs typeface="Roboto Light"/>
              <a:sym typeface="Roboto Light"/>
            </a:endParaRPr>
          </a:p>
        </p:txBody>
      </p:sp>
      <p:sp>
        <p:nvSpPr>
          <p:cNvPr id="599" name="Google Shape;599;p64"/>
          <p:cNvSpPr txBox="1"/>
          <p:nvPr/>
        </p:nvSpPr>
        <p:spPr>
          <a:xfrm>
            <a:off x="431800" y="4555200"/>
            <a:ext cx="4572000" cy="169277"/>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https://www.moxanederland.nl/simplify-connectivity/downloads/iiot-case-study.pdf</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600" name="Google Shape;600;p64"/>
          <p:cNvSpPr txBox="1"/>
          <p:nvPr/>
        </p:nvSpPr>
        <p:spPr>
          <a:xfrm>
            <a:off x="5495498" y="1165204"/>
            <a:ext cx="3216701" cy="18896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Moxa is a leading provider of industrial networking, computing, and automation solutions. Their IIoT enables rapid communication between the manufacturing execution system and each workstation.</a:t>
            </a:r>
            <a:endParaRPr/>
          </a:p>
        </p:txBody>
      </p:sp>
      <p:pic>
        <p:nvPicPr>
          <p:cNvPr id="601" name="Google Shape;601;p64"/>
          <p:cNvPicPr preferRelativeResize="0"/>
          <p:nvPr/>
        </p:nvPicPr>
        <p:blipFill rotWithShape="1">
          <a:blip r:embed="rId4">
            <a:alphaModFix/>
          </a:blip>
          <a:srcRect b="0" l="0" r="0" t="0"/>
          <a:stretch/>
        </p:blipFill>
        <p:spPr>
          <a:xfrm>
            <a:off x="5496319" y="2014667"/>
            <a:ext cx="3215882" cy="1262174"/>
          </a:xfrm>
          <a:prstGeom prst="rect">
            <a:avLst/>
          </a:prstGeom>
          <a:noFill/>
          <a:ln>
            <a:noFill/>
          </a:ln>
        </p:spPr>
      </p:pic>
      <p:sp>
        <p:nvSpPr>
          <p:cNvPr id="602" name="Google Shape;602;p64"/>
          <p:cNvSpPr txBox="1"/>
          <p:nvPr/>
        </p:nvSpPr>
        <p:spPr>
          <a:xfrm>
            <a:off x="7080336" y="3418445"/>
            <a:ext cx="1631039" cy="16927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a:t>
            </a:r>
            <a:r>
              <a:rPr lang="en-GB" sz="600" u="sng">
                <a:solidFill>
                  <a:schemeClr val="dk2"/>
                </a:solidFill>
                <a:latin typeface="Roboto Light"/>
                <a:ea typeface="Roboto Light"/>
                <a:cs typeface="Roboto Light"/>
                <a:sym typeface="Roboto Light"/>
                <a:hlinkClick r:id="rId5">
                  <a:extLst>
                    <a:ext uri="{A12FA001-AC4F-418D-AE19-62706E023703}">
                      <ahyp:hlinkClr val="tx"/>
                    </a:ext>
                  </a:extLst>
                </a:hlinkClick>
              </a:rPr>
              <a:t>Trunovate</a:t>
            </a:r>
            <a:endParaRPr sz="600">
              <a:solidFill>
                <a:schemeClr val="dk2"/>
              </a:solidFill>
              <a:latin typeface="Roboto Light"/>
              <a:ea typeface="Roboto Light"/>
              <a:cs typeface="Roboto Light"/>
              <a:sym typeface="Roboto Light"/>
            </a:endParaRPr>
          </a:p>
        </p:txBody>
      </p:sp>
      <p:pic>
        <p:nvPicPr>
          <p:cNvPr id="603" name="Google Shape;603;p64"/>
          <p:cNvPicPr preferRelativeResize="0"/>
          <p:nvPr/>
        </p:nvPicPr>
        <p:blipFill rotWithShape="1">
          <a:blip r:embed="rId6">
            <a:alphaModFix/>
          </a:blip>
          <a:srcRect b="0" l="0" r="0" t="0"/>
          <a:stretch/>
        </p:blipFill>
        <p:spPr>
          <a:xfrm>
            <a:off x="8056729" y="190958"/>
            <a:ext cx="655471" cy="393411"/>
          </a:xfrm>
          <a:prstGeom prst="rect">
            <a:avLst/>
          </a:prstGeom>
          <a:noFill/>
          <a:ln>
            <a:noFill/>
          </a:ln>
        </p:spPr>
      </p:pic>
      <p:sp>
        <p:nvSpPr>
          <p:cNvPr id="604" name="Google Shape;604;p64"/>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05" name="Google Shape;605;p64"/>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sp>
        <p:nvSpPr>
          <p:cNvPr id="606" name="Google Shape;606;p64"/>
          <p:cNvSpPr/>
          <p:nvPr/>
        </p:nvSpPr>
        <p:spPr>
          <a:xfrm>
            <a:off x="5495495" y="3272557"/>
            <a:ext cx="3215881"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5"/>
          <p:cNvSpPr txBox="1"/>
          <p:nvPr/>
        </p:nvSpPr>
        <p:spPr>
          <a:xfrm>
            <a:off x="4728575" y="921474"/>
            <a:ext cx="3889332"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Companies can provide a unique product by taking information provided by the consumer and personalizing product designs that engage with them, learning with each new interaction.</a:t>
            </a:r>
            <a:endParaRPr/>
          </a:p>
        </p:txBody>
      </p:sp>
      <p:sp>
        <p:nvSpPr>
          <p:cNvPr id="612" name="Google Shape;612;p65"/>
          <p:cNvSpPr txBox="1"/>
          <p:nvPr/>
        </p:nvSpPr>
        <p:spPr>
          <a:xfrm>
            <a:off x="176838" y="3438395"/>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ARTIFICIAL </a:t>
            </a:r>
            <a:r>
              <a:rPr b="0" lang="en-GB" sz="2600">
                <a:solidFill>
                  <a:schemeClr val="lt1"/>
                </a:solidFill>
                <a:latin typeface="Roboto Black"/>
                <a:ea typeface="Roboto Black"/>
                <a:cs typeface="Roboto Black"/>
                <a:sym typeface="Roboto Black"/>
              </a:rPr>
              <a:t>INTELLIGENCE AND MACHINE LEARNING </a:t>
            </a:r>
            <a:endParaRPr/>
          </a:p>
        </p:txBody>
      </p:sp>
      <p:pic>
        <p:nvPicPr>
          <p:cNvPr id="613" name="Google Shape;613;p65"/>
          <p:cNvPicPr preferRelativeResize="0"/>
          <p:nvPr/>
        </p:nvPicPr>
        <p:blipFill rotWithShape="1">
          <a:blip r:embed="rId3">
            <a:alphaModFix/>
          </a:blip>
          <a:srcRect b="0" l="0" r="0" t="0"/>
          <a:stretch/>
        </p:blipFill>
        <p:spPr>
          <a:xfrm>
            <a:off x="5324217" y="1832595"/>
            <a:ext cx="2698048" cy="2698048"/>
          </a:xfrm>
          <a:prstGeom prst="rect">
            <a:avLst/>
          </a:prstGeom>
          <a:noFill/>
          <a:ln>
            <a:noFill/>
          </a:ln>
        </p:spPr>
      </p:pic>
      <p:sp>
        <p:nvSpPr>
          <p:cNvPr id="614" name="Google Shape;614;p65"/>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04</a:t>
            </a:r>
            <a:endParaRPr b="1" sz="13900">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620" name="Google Shape;620;p66"/>
          <p:cNvSpPr txBox="1"/>
          <p:nvPr/>
        </p:nvSpPr>
        <p:spPr>
          <a:xfrm>
            <a:off x="431800" y="509516"/>
            <a:ext cx="476650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300"/>
              <a:buFont typeface="Montserrat SemiBold"/>
              <a:buNone/>
            </a:pPr>
            <a:r>
              <a:rPr b="1" lang="en-GB" sz="1300">
                <a:solidFill>
                  <a:srgbClr val="191919"/>
                </a:solidFill>
                <a:latin typeface="Montserrat SemiBold"/>
                <a:ea typeface="Montserrat SemiBold"/>
                <a:cs typeface="Montserrat SemiBold"/>
                <a:sym typeface="Montserrat SemiBold"/>
              </a:rPr>
              <a:t>AI allows companies to turn data into actionable insights and create personalized products for each customer, offering the same level of attention and care as a skilled designer, but at a much lower cost. </a:t>
            </a:r>
            <a:endParaRPr b="1" sz="1300">
              <a:solidFill>
                <a:srgbClr val="191919"/>
              </a:solidFill>
              <a:latin typeface="Montserrat SemiBold"/>
              <a:ea typeface="Montserrat SemiBold"/>
              <a:cs typeface="Montserrat SemiBold"/>
              <a:sym typeface="Montserrat SemiBold"/>
            </a:endParaRPr>
          </a:p>
        </p:txBody>
      </p:sp>
      <p:sp>
        <p:nvSpPr>
          <p:cNvPr id="621" name="Google Shape;621;p66"/>
          <p:cNvSpPr txBox="1"/>
          <p:nvPr/>
        </p:nvSpPr>
        <p:spPr>
          <a:xfrm>
            <a:off x="431799" y="1638557"/>
            <a:ext cx="4766501" cy="212679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effectiveness of AI and ML in personalizing the interaction depends on the amount and quality of data used. The system performs best when it has data on a customer's actual product use, particularly in industries such as computer games and software, but increasingly in other goods connected to the IoT.</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Transfer Learning, a technique that allows a model trained on one task to be applied to another related task with little or no modification, has been used to improve the performance of natural language processing. These new natural language systems can improve customer experience significantly.</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Once AI and ML have predicted what a customer wants, the company can adjust its marketing approach and product offerings accordingly.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Personalized offerings, which can be made quickly and easily through flexible manufacturing, can strengthen the company's marketing efforts. This includes hyper-personalization of marketing strategies that use the same data and techniques to increase conversion and customer retention.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Overall, AI and ML can allow for seamless integration of product design and marketing efforts, resulting in a more personalized and satisfying experience for the customer.</a:t>
            </a:r>
            <a:endParaRPr/>
          </a:p>
        </p:txBody>
      </p:sp>
      <p:sp>
        <p:nvSpPr>
          <p:cNvPr id="622" name="Google Shape;622;p66"/>
          <p:cNvSpPr/>
          <p:nvPr/>
        </p:nvSpPr>
        <p:spPr>
          <a:xfrm>
            <a:off x="503299" y="1513402"/>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grpSp>
        <p:nvGrpSpPr>
          <p:cNvPr id="623" name="Google Shape;623;p66"/>
          <p:cNvGrpSpPr/>
          <p:nvPr/>
        </p:nvGrpSpPr>
        <p:grpSpPr>
          <a:xfrm>
            <a:off x="5870969" y="1472609"/>
            <a:ext cx="2959880" cy="1869544"/>
            <a:chOff x="5989618" y="1537307"/>
            <a:chExt cx="2722582" cy="1740147"/>
          </a:xfrm>
        </p:grpSpPr>
        <p:sp>
          <p:nvSpPr>
            <p:cNvPr id="624" name="Google Shape;624;p66"/>
            <p:cNvSpPr/>
            <p:nvPr/>
          </p:nvSpPr>
          <p:spPr>
            <a:xfrm>
              <a:off x="5989618" y="1537307"/>
              <a:ext cx="2722582" cy="1740147"/>
            </a:xfrm>
            <a:prstGeom prst="roundRect">
              <a:avLst>
                <a:gd fmla="val 8706" name="adj"/>
              </a:avLst>
            </a:prstGeom>
            <a:solidFill>
              <a:srgbClr val="F6F3FF"/>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25" name="Google Shape;625;p66"/>
            <p:cNvSpPr/>
            <p:nvPr/>
          </p:nvSpPr>
          <p:spPr>
            <a:xfrm>
              <a:off x="5989618" y="1537307"/>
              <a:ext cx="2722582" cy="1740147"/>
            </a:xfrm>
            <a:prstGeom prst="roundRect">
              <a:avLst>
                <a:gd fmla="val 8706" name="adj"/>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grpSp>
      <p:sp>
        <p:nvSpPr>
          <p:cNvPr id="626" name="Google Shape;626;p66"/>
          <p:cNvSpPr txBox="1"/>
          <p:nvPr/>
        </p:nvSpPr>
        <p:spPr>
          <a:xfrm>
            <a:off x="5971101" y="1657657"/>
            <a:ext cx="2759616" cy="1499448"/>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1050"/>
              <a:buFont typeface="Arial"/>
              <a:buNone/>
            </a:pPr>
            <a:r>
              <a:rPr lang="en-GB" sz="1050">
                <a:solidFill>
                  <a:schemeClr val="dk2"/>
                </a:solidFill>
                <a:latin typeface="Montserrat"/>
                <a:ea typeface="Montserrat"/>
                <a:cs typeface="Montserrat"/>
                <a:sym typeface="Montserrat"/>
              </a:rPr>
              <a:t>The continual interaction between the manufacturer and product is likely to become more prevalent with the rise of the Internet of Things (IoT).</a:t>
            </a:r>
            <a:endParaRPr/>
          </a:p>
          <a:p>
            <a:pPr indent="0" lvl="0" marL="0" marR="0" rtl="0" algn="just">
              <a:lnSpc>
                <a:spcPct val="100000"/>
              </a:lnSpc>
              <a:spcBef>
                <a:spcPts val="600"/>
              </a:spcBef>
              <a:spcAft>
                <a:spcPts val="0"/>
              </a:spcAft>
              <a:buClr>
                <a:schemeClr val="dk2"/>
              </a:buClr>
              <a:buSzPts val="1050"/>
              <a:buFont typeface="Arial"/>
              <a:buNone/>
            </a:pPr>
            <a:r>
              <a:rPr lang="en-GB" sz="1050">
                <a:solidFill>
                  <a:schemeClr val="dk2"/>
                </a:solidFill>
                <a:latin typeface="Montserrat"/>
                <a:ea typeface="Montserrat"/>
                <a:cs typeface="Montserrat"/>
                <a:sym typeface="Montserrat"/>
              </a:rPr>
              <a:t>Once you know how the </a:t>
            </a:r>
            <a:r>
              <a:rPr b="1" lang="en-GB" sz="1050">
                <a:solidFill>
                  <a:schemeClr val="dk2"/>
                </a:solidFill>
                <a:latin typeface="Montserrat"/>
                <a:ea typeface="Montserrat"/>
                <a:cs typeface="Montserrat"/>
                <a:sym typeface="Montserrat"/>
              </a:rPr>
              <a:t>consumer</a:t>
            </a:r>
            <a:r>
              <a:rPr lang="en-GB" sz="1050">
                <a:solidFill>
                  <a:schemeClr val="dk2"/>
                </a:solidFill>
                <a:latin typeface="Montserrat"/>
                <a:ea typeface="Montserrat"/>
                <a:cs typeface="Montserrat"/>
                <a:sym typeface="Montserrat"/>
              </a:rPr>
              <a:t> likes to </a:t>
            </a:r>
            <a:r>
              <a:rPr b="1" lang="en-GB" sz="1050">
                <a:solidFill>
                  <a:schemeClr val="dk2"/>
                </a:solidFill>
                <a:latin typeface="Montserrat"/>
                <a:ea typeface="Montserrat"/>
                <a:cs typeface="Montserrat"/>
                <a:sym typeface="Montserrat"/>
              </a:rPr>
              <a:t>interact with your product</a:t>
            </a:r>
            <a:r>
              <a:rPr lang="en-GB" sz="1050">
                <a:solidFill>
                  <a:schemeClr val="dk2"/>
                </a:solidFill>
                <a:latin typeface="Montserrat"/>
                <a:ea typeface="Montserrat"/>
                <a:cs typeface="Montserrat"/>
                <a:sym typeface="Montserrat"/>
              </a:rPr>
              <a:t>, it can be </a:t>
            </a:r>
            <a:r>
              <a:rPr b="1" lang="en-GB" sz="1050">
                <a:solidFill>
                  <a:schemeClr val="dk2"/>
                </a:solidFill>
                <a:latin typeface="Montserrat"/>
                <a:ea typeface="Montserrat"/>
                <a:cs typeface="Montserrat"/>
                <a:sym typeface="Montserrat"/>
              </a:rPr>
              <a:t>personalized</a:t>
            </a:r>
            <a:r>
              <a:rPr lang="en-GB" sz="1050">
                <a:solidFill>
                  <a:schemeClr val="dk2"/>
                </a:solidFill>
                <a:latin typeface="Montserrat"/>
                <a:ea typeface="Montserrat"/>
                <a:cs typeface="Montserrat"/>
                <a:sym typeface="Montserrat"/>
              </a:rPr>
              <a:t> to meet their needs or improve their experience.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632" name="Google Shape;632;p67"/>
          <p:cNvSpPr txBox="1"/>
          <p:nvPr/>
        </p:nvSpPr>
        <p:spPr>
          <a:xfrm>
            <a:off x="431800" y="775326"/>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Electronic Arts</a:t>
            </a:r>
            <a:endParaRPr b="1" sz="1600">
              <a:solidFill>
                <a:srgbClr val="191919"/>
              </a:solidFill>
              <a:latin typeface="Montserrat SemiBold"/>
              <a:ea typeface="Montserrat SemiBold"/>
              <a:cs typeface="Montserrat SemiBold"/>
              <a:sym typeface="Montserrat SemiBold"/>
            </a:endParaRPr>
          </a:p>
        </p:txBody>
      </p:sp>
      <p:sp>
        <p:nvSpPr>
          <p:cNvPr id="633" name="Google Shape;633;p67"/>
          <p:cNvSpPr txBox="1"/>
          <p:nvPr/>
        </p:nvSpPr>
        <p:spPr>
          <a:xfrm>
            <a:off x="431800" y="1184025"/>
            <a:ext cx="4328090"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Electronic Arts (EA) is a famous American video game company founded in 1982 in California.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EA's 'Dynamic Difficulty Adjustments' allows them to predict an expected duration of gameplay based on the user's previous activity and change their game's difficulty and gameplay based on the user data collected by the platform.</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This can drive in-game, or repeat, sales, as the game is optimized by AI, continually evolving to the user's play style.</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Through this approach, the manufacturer can retain access to the product through the use of online interaction. This allows for continual communication between the product and the manufacturer, enabling real-time adaptation of the product to improve the customer experience.</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As their </a:t>
            </a:r>
            <a:r>
              <a:rPr lang="en-GB" sz="900" u="sng">
                <a:solidFill>
                  <a:schemeClr val="dk1"/>
                </a:solidFill>
                <a:latin typeface="Roboto Light"/>
                <a:ea typeface="Roboto Light"/>
                <a:cs typeface="Roboto Light"/>
                <a:sym typeface="Roboto Light"/>
                <a:hlinkClick r:id="rId3">
                  <a:extLst>
                    <a:ext uri="{A12FA001-AC4F-418D-AE19-62706E023703}">
                      <ahyp:hlinkClr val="tx"/>
                    </a:ext>
                  </a:extLst>
                </a:hlinkClick>
              </a:rPr>
              <a:t>2016 patent</a:t>
            </a:r>
            <a:r>
              <a:rPr lang="en-GB" sz="900">
                <a:solidFill>
                  <a:schemeClr val="dk1"/>
                </a:solidFill>
                <a:latin typeface="Roboto Light"/>
                <a:ea typeface="Roboto Light"/>
                <a:cs typeface="Roboto Light"/>
                <a:sym typeface="Roboto Light"/>
              </a:rPr>
              <a:t> notes, "</a:t>
            </a:r>
            <a:r>
              <a:rPr i="1" lang="en-GB" sz="900">
                <a:solidFill>
                  <a:schemeClr val="dk1"/>
                </a:solidFill>
                <a:latin typeface="Roboto Light"/>
                <a:ea typeface="Roboto Light"/>
                <a:cs typeface="Roboto Light"/>
                <a:sym typeface="Roboto Light"/>
              </a:rPr>
              <a:t>Often, games that are too difficult or too easy will result in less enjoyment for a user. Consequently, the user is likely to play the game less</a:t>
            </a:r>
            <a:r>
              <a:rPr lang="en-GB" sz="900">
                <a:solidFill>
                  <a:schemeClr val="dk1"/>
                </a:solidFill>
                <a:latin typeface="Roboto Light"/>
                <a:ea typeface="Roboto Light"/>
                <a:cs typeface="Roboto Light"/>
                <a:sym typeface="Roboto Light"/>
              </a:rPr>
              <a:t>".</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By determining the expected gameplay duration, the video game's difficulty level can be automatically adjusted to keep the consumer engaged and enjoying the product. This is ultimately a key driver for the game's success, as it ensures a positive experience for the player, increasing the likelihood of repeat sales.</a:t>
            </a:r>
            <a:endParaRPr sz="900">
              <a:solidFill>
                <a:schemeClr val="dk1"/>
              </a:solidFill>
              <a:latin typeface="Roboto Light"/>
              <a:ea typeface="Roboto Light"/>
              <a:cs typeface="Roboto Light"/>
              <a:sym typeface="Roboto Light"/>
            </a:endParaRPr>
          </a:p>
        </p:txBody>
      </p:sp>
      <p:sp>
        <p:nvSpPr>
          <p:cNvPr id="634" name="Google Shape;634;p67"/>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 DOI:10.1109/MPUL.2013.2279617</a:t>
            </a:r>
            <a:endParaRPr sz="500">
              <a:solidFill>
                <a:schemeClr val="accent3"/>
              </a:solidFill>
              <a:latin typeface="Roboto Light"/>
              <a:ea typeface="Roboto Light"/>
              <a:cs typeface="Roboto Light"/>
              <a:sym typeface="Roboto Light"/>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https://formlabs.com/uk/customer-stories/hasbro/</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635" name="Google Shape;635;p67"/>
          <p:cNvSpPr txBox="1"/>
          <p:nvPr/>
        </p:nvSpPr>
        <p:spPr>
          <a:xfrm>
            <a:off x="5629228" y="3332816"/>
            <a:ext cx="2843281" cy="169277"/>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Figure. </a:t>
            </a:r>
            <a:r>
              <a:rPr lang="en-GB" sz="900">
                <a:solidFill>
                  <a:schemeClr val="dk2"/>
                </a:solidFill>
                <a:latin typeface="Roboto Light"/>
                <a:ea typeface="Roboto Light"/>
                <a:cs typeface="Roboto Light"/>
                <a:sym typeface="Roboto Light"/>
              </a:rPr>
              <a:t>A schematic diagram of the Dynamic Difficulty Adjustment system. Source: </a:t>
            </a:r>
            <a:r>
              <a:rPr lang="en-GB" sz="900" u="sng">
                <a:solidFill>
                  <a:schemeClr val="dk2"/>
                </a:solidFill>
                <a:latin typeface="Roboto Light"/>
                <a:ea typeface="Roboto Light"/>
                <a:cs typeface="Roboto Light"/>
                <a:sym typeface="Roboto Light"/>
                <a:hlinkClick r:id="rId6">
                  <a:extLst>
                    <a:ext uri="{A12FA001-AC4F-418D-AE19-62706E023703}">
                      <ahyp:hlinkClr val="tx"/>
                    </a:ext>
                  </a:extLst>
                </a:hlinkClick>
              </a:rPr>
              <a:t>Xue et al</a:t>
            </a:r>
            <a:r>
              <a:rPr lang="en-GB" sz="900">
                <a:solidFill>
                  <a:schemeClr val="dk2"/>
                </a:solidFill>
                <a:latin typeface="Roboto Light"/>
                <a:ea typeface="Roboto Light"/>
                <a:cs typeface="Roboto Light"/>
                <a:sym typeface="Roboto Light"/>
              </a:rPr>
              <a:t>.</a:t>
            </a:r>
            <a:endParaRPr>
              <a:solidFill>
                <a:schemeClr val="dk2"/>
              </a:solidFill>
            </a:endParaRPr>
          </a:p>
        </p:txBody>
      </p:sp>
      <p:pic>
        <p:nvPicPr>
          <p:cNvPr id="636" name="Google Shape;636;p67"/>
          <p:cNvPicPr preferRelativeResize="0"/>
          <p:nvPr/>
        </p:nvPicPr>
        <p:blipFill rotWithShape="1">
          <a:blip r:embed="rId7">
            <a:alphaModFix/>
          </a:blip>
          <a:srcRect b="0" l="0" r="0" t="0"/>
          <a:stretch/>
        </p:blipFill>
        <p:spPr>
          <a:xfrm>
            <a:off x="8010920" y="259782"/>
            <a:ext cx="629781" cy="248468"/>
          </a:xfrm>
          <a:prstGeom prst="rect">
            <a:avLst/>
          </a:prstGeom>
          <a:noFill/>
          <a:ln>
            <a:noFill/>
          </a:ln>
        </p:spPr>
      </p:pic>
      <p:sp>
        <p:nvSpPr>
          <p:cNvPr id="637" name="Google Shape;637;p67"/>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38" name="Google Shape;638;p67"/>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grpSp>
        <p:nvGrpSpPr>
          <p:cNvPr id="639" name="Google Shape;639;p67"/>
          <p:cNvGrpSpPr/>
          <p:nvPr/>
        </p:nvGrpSpPr>
        <p:grpSpPr>
          <a:xfrm>
            <a:off x="5682660" y="1482636"/>
            <a:ext cx="2823223" cy="1612937"/>
            <a:chOff x="5682660" y="1482636"/>
            <a:chExt cx="2823223" cy="1612937"/>
          </a:xfrm>
        </p:grpSpPr>
        <p:cxnSp>
          <p:nvCxnSpPr>
            <p:cNvPr id="640" name="Google Shape;640;p67"/>
            <p:cNvCxnSpPr>
              <a:stCxn id="641" idx="3"/>
              <a:endCxn id="642" idx="1"/>
            </p:cNvCxnSpPr>
            <p:nvPr/>
          </p:nvCxnSpPr>
          <p:spPr>
            <a:xfrm>
              <a:off x="6277379" y="1739811"/>
              <a:ext cx="480600" cy="0"/>
            </a:xfrm>
            <a:prstGeom prst="straightConnector1">
              <a:avLst/>
            </a:prstGeom>
            <a:noFill/>
            <a:ln cap="flat" cmpd="sng" w="12700">
              <a:solidFill>
                <a:schemeClr val="dk2"/>
              </a:solidFill>
              <a:prstDash val="solid"/>
              <a:miter lim="800000"/>
              <a:headEnd len="sm" w="sm" type="none"/>
              <a:tailEnd len="sm" w="sm" type="triangle"/>
            </a:ln>
          </p:spPr>
        </p:cxnSp>
        <p:cxnSp>
          <p:nvCxnSpPr>
            <p:cNvPr id="643" name="Google Shape;643;p67"/>
            <p:cNvCxnSpPr>
              <a:stCxn id="644" idx="0"/>
              <a:endCxn id="645" idx="2"/>
            </p:cNvCxnSpPr>
            <p:nvPr/>
          </p:nvCxnSpPr>
          <p:spPr>
            <a:xfrm flipH="1" rot="10800000">
              <a:off x="6020204" y="2153603"/>
              <a:ext cx="2700" cy="495900"/>
            </a:xfrm>
            <a:prstGeom prst="straightConnector1">
              <a:avLst/>
            </a:prstGeom>
            <a:noFill/>
            <a:ln cap="flat" cmpd="sng" w="12700">
              <a:solidFill>
                <a:schemeClr val="dk2"/>
              </a:solidFill>
              <a:prstDash val="solid"/>
              <a:miter lim="800000"/>
              <a:headEnd len="sm" w="sm" type="none"/>
              <a:tailEnd len="sm" w="sm" type="triangle"/>
            </a:ln>
          </p:spPr>
        </p:cxnSp>
        <p:cxnSp>
          <p:nvCxnSpPr>
            <p:cNvPr id="646" name="Google Shape;646;p67"/>
            <p:cNvCxnSpPr>
              <a:stCxn id="647" idx="2"/>
              <a:endCxn id="644" idx="3"/>
            </p:cNvCxnSpPr>
            <p:nvPr/>
          </p:nvCxnSpPr>
          <p:spPr>
            <a:xfrm rot="5400000">
              <a:off x="6808289" y="1512397"/>
              <a:ext cx="909600" cy="1810500"/>
            </a:xfrm>
            <a:prstGeom prst="bentConnector2">
              <a:avLst/>
            </a:prstGeom>
            <a:noFill/>
            <a:ln cap="flat" cmpd="sng" w="12700">
              <a:solidFill>
                <a:schemeClr val="dk2"/>
              </a:solidFill>
              <a:prstDash val="solid"/>
              <a:miter lim="800000"/>
              <a:headEnd len="sm" w="sm" type="none"/>
              <a:tailEnd len="sm" w="sm" type="triangle"/>
            </a:ln>
          </p:spPr>
        </p:cxnSp>
        <p:cxnSp>
          <p:nvCxnSpPr>
            <p:cNvPr id="648" name="Google Shape;648;p67"/>
            <p:cNvCxnSpPr/>
            <p:nvPr/>
          </p:nvCxnSpPr>
          <p:spPr>
            <a:xfrm rot="5400000">
              <a:off x="6276702" y="2051231"/>
              <a:ext cx="790236" cy="613465"/>
            </a:xfrm>
            <a:prstGeom prst="bentConnector2">
              <a:avLst/>
            </a:prstGeom>
            <a:noFill/>
            <a:ln cap="flat" cmpd="sng" w="12700">
              <a:solidFill>
                <a:schemeClr val="dk2"/>
              </a:solidFill>
              <a:prstDash val="solid"/>
              <a:miter lim="800000"/>
              <a:headEnd len="sm" w="sm" type="none"/>
              <a:tailEnd len="sm" w="sm" type="triangle"/>
            </a:ln>
          </p:spPr>
        </p:cxnSp>
        <p:cxnSp>
          <p:nvCxnSpPr>
            <p:cNvPr id="649" name="Google Shape;649;p67"/>
            <p:cNvCxnSpPr>
              <a:stCxn id="650" idx="3"/>
              <a:endCxn id="647" idx="1"/>
            </p:cNvCxnSpPr>
            <p:nvPr/>
          </p:nvCxnSpPr>
          <p:spPr>
            <a:xfrm>
              <a:off x="7418472" y="1739812"/>
              <a:ext cx="412200" cy="0"/>
            </a:xfrm>
            <a:prstGeom prst="straightConnector1">
              <a:avLst/>
            </a:prstGeom>
            <a:noFill/>
            <a:ln cap="flat" cmpd="sng" w="12700">
              <a:solidFill>
                <a:schemeClr val="dk2"/>
              </a:solidFill>
              <a:prstDash val="solid"/>
              <a:miter lim="800000"/>
              <a:headEnd len="sm" w="sm" type="none"/>
              <a:tailEnd len="sm" w="sm" type="triangle"/>
            </a:ln>
          </p:spPr>
        </p:cxnSp>
        <p:pic>
          <p:nvPicPr>
            <p:cNvPr id="641" name="Google Shape;641;p67"/>
            <p:cNvPicPr preferRelativeResize="0"/>
            <p:nvPr/>
          </p:nvPicPr>
          <p:blipFill rotWithShape="1">
            <a:blip r:embed="rId8">
              <a:alphaModFix/>
            </a:blip>
            <a:srcRect b="0" l="0" r="0" t="0"/>
            <a:stretch/>
          </p:blipFill>
          <p:spPr>
            <a:xfrm>
              <a:off x="5763029" y="1482636"/>
              <a:ext cx="514350" cy="514350"/>
            </a:xfrm>
            <a:prstGeom prst="rect">
              <a:avLst/>
            </a:prstGeom>
            <a:noFill/>
            <a:ln>
              <a:noFill/>
            </a:ln>
          </p:spPr>
        </p:pic>
        <p:sp>
          <p:nvSpPr>
            <p:cNvPr id="651" name="Google Shape;651;p67"/>
            <p:cNvSpPr txBox="1"/>
            <p:nvPr/>
          </p:nvSpPr>
          <p:spPr>
            <a:xfrm>
              <a:off x="6288205" y="1501337"/>
              <a:ext cx="437970" cy="16927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Player data</a:t>
              </a:r>
              <a:endParaRPr sz="800">
                <a:solidFill>
                  <a:schemeClr val="dk2"/>
                </a:solidFill>
                <a:latin typeface="Roboto Light"/>
                <a:ea typeface="Roboto Light"/>
                <a:cs typeface="Roboto Light"/>
                <a:sym typeface="Roboto Light"/>
              </a:endParaRPr>
            </a:p>
          </p:txBody>
        </p:sp>
        <p:grpSp>
          <p:nvGrpSpPr>
            <p:cNvPr id="652" name="Google Shape;652;p67"/>
            <p:cNvGrpSpPr/>
            <p:nvPr/>
          </p:nvGrpSpPr>
          <p:grpSpPr>
            <a:xfrm>
              <a:off x="6758062" y="1516777"/>
              <a:ext cx="675088" cy="446070"/>
              <a:chOff x="6689121" y="78702"/>
              <a:chExt cx="675088" cy="446070"/>
            </a:xfrm>
          </p:grpSpPr>
          <p:sp>
            <p:nvSpPr>
              <p:cNvPr id="642" name="Google Shape;642;p67"/>
              <p:cNvSpPr/>
              <p:nvPr/>
            </p:nvSpPr>
            <p:spPr>
              <a:xfrm>
                <a:off x="6689121" y="78702"/>
                <a:ext cx="675088" cy="446070"/>
              </a:xfrm>
              <a:prstGeom prst="roundRect">
                <a:avLst>
                  <a:gd fmla="val 12760" name="adj"/>
                </a:avLst>
              </a:prstGeom>
              <a:solidFill>
                <a:schemeClr val="dk2"/>
              </a:solidFill>
              <a:ln cap="flat" cmpd="sng" w="12700">
                <a:solidFill>
                  <a:srgbClr val="F6F3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50" name="Google Shape;650;p67"/>
              <p:cNvSpPr txBox="1"/>
              <p:nvPr/>
            </p:nvSpPr>
            <p:spPr>
              <a:xfrm>
                <a:off x="6703799" y="217098"/>
                <a:ext cx="645732" cy="1692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800"/>
                  <a:buFont typeface="Arial"/>
                  <a:buNone/>
                </a:pPr>
                <a:r>
                  <a:rPr lang="en-GB" sz="800">
                    <a:solidFill>
                      <a:schemeClr val="lt1"/>
                    </a:solidFill>
                    <a:latin typeface="Roboto Medium"/>
                    <a:ea typeface="Roboto Medium"/>
                    <a:cs typeface="Roboto Medium"/>
                    <a:sym typeface="Roboto Medium"/>
                  </a:rPr>
                  <a:t>Data Collection</a:t>
                </a:r>
                <a:endParaRPr sz="800">
                  <a:solidFill>
                    <a:schemeClr val="lt1"/>
                  </a:solidFill>
                  <a:latin typeface="Roboto Light"/>
                  <a:ea typeface="Roboto Light"/>
                  <a:cs typeface="Roboto Light"/>
                  <a:sym typeface="Roboto Light"/>
                </a:endParaRPr>
              </a:p>
            </p:txBody>
          </p:sp>
        </p:grpSp>
        <p:sp>
          <p:nvSpPr>
            <p:cNvPr id="645" name="Google Shape;645;p67"/>
            <p:cNvSpPr txBox="1"/>
            <p:nvPr/>
          </p:nvSpPr>
          <p:spPr>
            <a:xfrm>
              <a:off x="5781023" y="1880208"/>
              <a:ext cx="483464" cy="27326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Game Clients</a:t>
              </a:r>
              <a:endParaRPr sz="800">
                <a:solidFill>
                  <a:schemeClr val="dk2"/>
                </a:solidFill>
                <a:latin typeface="Roboto Light"/>
                <a:ea typeface="Roboto Light"/>
                <a:cs typeface="Roboto Light"/>
                <a:sym typeface="Roboto Light"/>
              </a:endParaRPr>
            </a:p>
          </p:txBody>
        </p:sp>
        <p:sp>
          <p:nvSpPr>
            <p:cNvPr id="653" name="Google Shape;653;p67"/>
            <p:cNvSpPr txBox="1"/>
            <p:nvPr/>
          </p:nvSpPr>
          <p:spPr>
            <a:xfrm>
              <a:off x="7050869" y="2290275"/>
              <a:ext cx="645732" cy="16927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Player Progression</a:t>
              </a:r>
              <a:endParaRPr sz="800">
                <a:solidFill>
                  <a:schemeClr val="dk2"/>
                </a:solidFill>
                <a:latin typeface="Roboto Light"/>
                <a:ea typeface="Roboto Light"/>
                <a:cs typeface="Roboto Light"/>
                <a:sym typeface="Roboto Light"/>
              </a:endParaRPr>
            </a:p>
          </p:txBody>
        </p:sp>
        <p:sp>
          <p:nvSpPr>
            <p:cNvPr id="654" name="Google Shape;654;p67"/>
            <p:cNvSpPr txBox="1"/>
            <p:nvPr/>
          </p:nvSpPr>
          <p:spPr>
            <a:xfrm>
              <a:off x="6087051" y="2290274"/>
              <a:ext cx="808318" cy="16927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Personalized adjustment</a:t>
              </a:r>
              <a:endParaRPr sz="800">
                <a:solidFill>
                  <a:schemeClr val="dk2"/>
                </a:solidFill>
                <a:latin typeface="Roboto Light"/>
                <a:ea typeface="Roboto Light"/>
                <a:cs typeface="Roboto Light"/>
                <a:sym typeface="Roboto Light"/>
              </a:endParaRPr>
            </a:p>
          </p:txBody>
        </p:sp>
        <p:grpSp>
          <p:nvGrpSpPr>
            <p:cNvPr id="655" name="Google Shape;655;p67"/>
            <p:cNvGrpSpPr/>
            <p:nvPr/>
          </p:nvGrpSpPr>
          <p:grpSpPr>
            <a:xfrm>
              <a:off x="7830795" y="1516777"/>
              <a:ext cx="675088" cy="446070"/>
              <a:chOff x="6689121" y="78702"/>
              <a:chExt cx="675088" cy="446070"/>
            </a:xfrm>
          </p:grpSpPr>
          <p:sp>
            <p:nvSpPr>
              <p:cNvPr id="647" name="Google Shape;647;p67"/>
              <p:cNvSpPr/>
              <p:nvPr/>
            </p:nvSpPr>
            <p:spPr>
              <a:xfrm>
                <a:off x="6689121" y="78702"/>
                <a:ext cx="675088" cy="446070"/>
              </a:xfrm>
              <a:prstGeom prst="roundRect">
                <a:avLst>
                  <a:gd fmla="val 12760" name="adj"/>
                </a:avLst>
              </a:prstGeom>
              <a:solidFill>
                <a:schemeClr val="dk2"/>
              </a:solidFill>
              <a:ln cap="flat" cmpd="sng" w="12700">
                <a:solidFill>
                  <a:srgbClr val="F6F3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56" name="Google Shape;656;p67"/>
              <p:cNvSpPr txBox="1"/>
              <p:nvPr/>
            </p:nvSpPr>
            <p:spPr>
              <a:xfrm>
                <a:off x="6703799" y="217098"/>
                <a:ext cx="645732" cy="1692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800"/>
                  <a:buFont typeface="Arial"/>
                  <a:buNone/>
                </a:pPr>
                <a:r>
                  <a:rPr lang="en-GB" sz="800">
                    <a:solidFill>
                      <a:schemeClr val="lt1"/>
                    </a:solidFill>
                    <a:latin typeface="Roboto Medium"/>
                    <a:ea typeface="Roboto Medium"/>
                    <a:cs typeface="Roboto Medium"/>
                    <a:sym typeface="Roboto Medium"/>
                  </a:rPr>
                  <a:t>Difficulty Optimizer</a:t>
                </a:r>
                <a:endParaRPr/>
              </a:p>
            </p:txBody>
          </p:sp>
        </p:grpSp>
        <p:grpSp>
          <p:nvGrpSpPr>
            <p:cNvPr id="657" name="Google Shape;657;p67"/>
            <p:cNvGrpSpPr/>
            <p:nvPr/>
          </p:nvGrpSpPr>
          <p:grpSpPr>
            <a:xfrm>
              <a:off x="5682660" y="2649503"/>
              <a:ext cx="675088" cy="446070"/>
              <a:chOff x="6689121" y="78702"/>
              <a:chExt cx="675088" cy="446070"/>
            </a:xfrm>
          </p:grpSpPr>
          <p:sp>
            <p:nvSpPr>
              <p:cNvPr id="644" name="Google Shape;644;p67"/>
              <p:cNvSpPr/>
              <p:nvPr/>
            </p:nvSpPr>
            <p:spPr>
              <a:xfrm>
                <a:off x="6689121" y="78702"/>
                <a:ext cx="675088" cy="446070"/>
              </a:xfrm>
              <a:prstGeom prst="roundRect">
                <a:avLst>
                  <a:gd fmla="val 12760" name="adj"/>
                </a:avLst>
              </a:prstGeom>
              <a:solidFill>
                <a:schemeClr val="dk2"/>
              </a:solidFill>
              <a:ln cap="flat" cmpd="sng" w="12700">
                <a:solidFill>
                  <a:srgbClr val="F6F3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58" name="Google Shape;658;p67"/>
              <p:cNvSpPr txBox="1"/>
              <p:nvPr/>
            </p:nvSpPr>
            <p:spPr>
              <a:xfrm>
                <a:off x="6703799" y="217098"/>
                <a:ext cx="645732" cy="16927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chemeClr val="lt1"/>
                  </a:buClr>
                  <a:buSzPts val="800"/>
                  <a:buFont typeface="Arial"/>
                  <a:buNone/>
                </a:pPr>
                <a:r>
                  <a:rPr lang="en-GB" sz="800">
                    <a:solidFill>
                      <a:schemeClr val="lt1"/>
                    </a:solidFill>
                    <a:latin typeface="Roboto Medium"/>
                    <a:ea typeface="Roboto Medium"/>
                    <a:cs typeface="Roboto Medium"/>
                    <a:sym typeface="Roboto Medium"/>
                  </a:rPr>
                  <a:t>Dynamic Adjustment Service</a:t>
                </a: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grpSp>
        <p:nvGrpSpPr>
          <p:cNvPr id="663" name="Google Shape;663;p68"/>
          <p:cNvGrpSpPr/>
          <p:nvPr/>
        </p:nvGrpSpPr>
        <p:grpSpPr>
          <a:xfrm>
            <a:off x="830950" y="1825118"/>
            <a:ext cx="1259100" cy="1259100"/>
            <a:chOff x="830950" y="1825118"/>
            <a:chExt cx="1259100" cy="1259100"/>
          </a:xfrm>
        </p:grpSpPr>
        <p:sp>
          <p:nvSpPr>
            <p:cNvPr id="664" name="Google Shape;664;p68"/>
            <p:cNvSpPr/>
            <p:nvPr/>
          </p:nvSpPr>
          <p:spPr>
            <a:xfrm>
              <a:off x="893172" y="1887340"/>
              <a:ext cx="1134656" cy="113465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665" name="Google Shape;665;p68"/>
            <p:cNvPicPr preferRelativeResize="0"/>
            <p:nvPr/>
          </p:nvPicPr>
          <p:blipFill rotWithShape="1">
            <a:blip r:embed="rId3">
              <a:alphaModFix/>
            </a:blip>
            <a:srcRect b="0" l="0" r="0" t="0"/>
            <a:stretch/>
          </p:blipFill>
          <p:spPr>
            <a:xfrm>
              <a:off x="830950" y="1825118"/>
              <a:ext cx="1259100" cy="1259100"/>
            </a:xfrm>
            <a:prstGeom prst="ellipse">
              <a:avLst/>
            </a:prstGeom>
            <a:noFill/>
            <a:ln>
              <a:noFill/>
            </a:ln>
            <a:effectLst>
              <a:outerShdw blurRad="63500" sx="102000" rotWithShape="0" algn="ctr" sy="102000">
                <a:srgbClr val="000000">
                  <a:alpha val="40000"/>
                </a:srgbClr>
              </a:outerShdw>
            </a:effectLst>
          </p:spPr>
        </p:pic>
      </p:grpSp>
      <p:sp>
        <p:nvSpPr>
          <p:cNvPr id="666" name="Google Shape;666;p68"/>
          <p:cNvSpPr txBox="1"/>
          <p:nvPr/>
        </p:nvSpPr>
        <p:spPr>
          <a:xfrm>
            <a:off x="2481760" y="1713566"/>
            <a:ext cx="5769068" cy="1572733"/>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2F2F2"/>
              </a:buClr>
              <a:buSzPts val="1400"/>
              <a:buFont typeface="Montserrat"/>
              <a:buNone/>
            </a:pPr>
            <a:r>
              <a:rPr i="1" lang="en-GB" sz="1400">
                <a:solidFill>
                  <a:srgbClr val="F2F2F2"/>
                </a:solidFill>
                <a:latin typeface="Montserrat"/>
                <a:ea typeface="Montserrat"/>
                <a:cs typeface="Montserrat"/>
                <a:sym typeface="Montserrat"/>
              </a:rPr>
              <a:t>It is an amazing time to consider implementing hyper-personalization. An increasing numbers of consumers are comfortable sharing personal information - given the promise of unique products that improve their lives.</a:t>
            </a:r>
            <a:endParaRPr/>
          </a:p>
        </p:txBody>
      </p:sp>
      <p:sp>
        <p:nvSpPr>
          <p:cNvPr id="667" name="Google Shape;667;p68"/>
          <p:cNvSpPr txBox="1"/>
          <p:nvPr/>
        </p:nvSpPr>
        <p:spPr>
          <a:xfrm>
            <a:off x="2481761" y="2824103"/>
            <a:ext cx="5769068" cy="395785"/>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F2F2F2"/>
              </a:buClr>
              <a:buSzPts val="1500"/>
              <a:buFont typeface="Roboto Medium"/>
              <a:buNone/>
            </a:pPr>
            <a:r>
              <a:rPr b="0" i="0" lang="en-GB" sz="1500" u="none" cap="none" strike="noStrike">
                <a:solidFill>
                  <a:srgbClr val="F2F2F2"/>
                </a:solidFill>
                <a:latin typeface="Roboto Medium"/>
                <a:ea typeface="Roboto Medium"/>
                <a:cs typeface="Roboto Medium"/>
                <a:sym typeface="Roboto Medium"/>
              </a:rPr>
              <a:t>James Burns Ph.D, Project Architect at PreScouter</a:t>
            </a:r>
            <a:endParaRPr/>
          </a:p>
        </p:txBody>
      </p:sp>
      <p:sp>
        <p:nvSpPr>
          <p:cNvPr id="668" name="Google Shape;668;p68"/>
          <p:cNvSpPr txBox="1"/>
          <p:nvPr/>
        </p:nvSpPr>
        <p:spPr>
          <a:xfrm>
            <a:off x="431800" y="626494"/>
            <a:ext cx="8280400" cy="5721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2F2F2"/>
              </a:buClr>
              <a:buSzPts val="2400"/>
              <a:buFont typeface="Montserrat SemiBold"/>
              <a:buNone/>
            </a:pPr>
            <a:r>
              <a:rPr b="1" lang="en-GB" sz="2400">
                <a:solidFill>
                  <a:srgbClr val="F2F2F2"/>
                </a:solidFill>
                <a:latin typeface="Montserrat SemiBold"/>
                <a:ea typeface="Montserrat SemiBold"/>
                <a:cs typeface="Montserrat SemiBold"/>
                <a:sym typeface="Montserrat SemiBold"/>
              </a:rPr>
              <a:t>Expert Insight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69"/>
          <p:cNvSpPr txBox="1"/>
          <p:nvPr/>
        </p:nvSpPr>
        <p:spPr>
          <a:xfrm>
            <a:off x="176838" y="3438395"/>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3D SCANNERS</a:t>
            </a:r>
            <a:endParaRPr/>
          </a:p>
        </p:txBody>
      </p:sp>
      <p:sp>
        <p:nvSpPr>
          <p:cNvPr id="674" name="Google Shape;674;p69"/>
          <p:cNvSpPr txBox="1"/>
          <p:nvPr/>
        </p:nvSpPr>
        <p:spPr>
          <a:xfrm>
            <a:off x="4728575" y="921474"/>
            <a:ext cx="3889332"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This technology digitally captures the 3D shape information of products, environments and consumers.</a:t>
            </a:r>
            <a:endParaRPr/>
          </a:p>
        </p:txBody>
      </p:sp>
      <p:pic>
        <p:nvPicPr>
          <p:cNvPr id="675" name="Google Shape;675;p69"/>
          <p:cNvPicPr preferRelativeResize="0"/>
          <p:nvPr/>
        </p:nvPicPr>
        <p:blipFill rotWithShape="1">
          <a:blip r:embed="rId3">
            <a:alphaModFix/>
          </a:blip>
          <a:srcRect b="0" l="0" r="0" t="0"/>
          <a:stretch/>
        </p:blipFill>
        <p:spPr>
          <a:xfrm>
            <a:off x="5445199" y="1756602"/>
            <a:ext cx="2465424" cy="2465424"/>
          </a:xfrm>
          <a:prstGeom prst="rect">
            <a:avLst/>
          </a:prstGeom>
          <a:noFill/>
          <a:ln>
            <a:noFill/>
          </a:ln>
        </p:spPr>
      </p:pic>
      <p:sp>
        <p:nvSpPr>
          <p:cNvPr id="676" name="Google Shape;676;p69"/>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05</a:t>
            </a:r>
            <a:endParaRPr b="1" sz="13900">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682" name="Google Shape;682;p70"/>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Full-body 3D scanning captures the detailed shape of the consumer for optimized product fit and functionality.</a:t>
            </a:r>
            <a:endParaRPr b="1" sz="1400">
              <a:solidFill>
                <a:srgbClr val="191919"/>
              </a:solidFill>
              <a:latin typeface="Montserrat SemiBold"/>
              <a:ea typeface="Montserrat SemiBold"/>
              <a:cs typeface="Montserrat SemiBold"/>
              <a:sym typeface="Montserrat SemiBold"/>
            </a:endParaRPr>
          </a:p>
        </p:txBody>
      </p:sp>
      <p:sp>
        <p:nvSpPr>
          <p:cNvPr id="683" name="Google Shape;683;p70"/>
          <p:cNvSpPr txBox="1"/>
          <p:nvPr/>
        </p:nvSpPr>
        <p:spPr>
          <a:xfrm>
            <a:off x="431800" y="1503095"/>
            <a:ext cx="4328090" cy="180443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3D scanning covers multiple different technologies that </a:t>
            </a:r>
            <a:r>
              <a:rPr lang="en-GB" sz="900">
                <a:solidFill>
                  <a:schemeClr val="dk1"/>
                </a:solidFill>
                <a:latin typeface="Roboto Medium"/>
                <a:ea typeface="Roboto Medium"/>
                <a:cs typeface="Roboto Medium"/>
                <a:sym typeface="Roboto Medium"/>
              </a:rPr>
              <a:t>enable the capture of the shape of an object</a:t>
            </a:r>
            <a:r>
              <a:rPr lang="en-GB" sz="900">
                <a:solidFill>
                  <a:schemeClr val="dk1"/>
                </a:solidFill>
                <a:latin typeface="Roboto Light"/>
                <a:ea typeface="Roboto Light"/>
                <a:cs typeface="Roboto Light"/>
                <a:sym typeface="Roboto Light"/>
              </a:rPr>
              <a:t> that can be used to </a:t>
            </a:r>
            <a:r>
              <a:rPr lang="en-GB" sz="900">
                <a:solidFill>
                  <a:schemeClr val="dk1"/>
                </a:solidFill>
                <a:latin typeface="Roboto Medium"/>
                <a:ea typeface="Roboto Medium"/>
                <a:cs typeface="Roboto Medium"/>
                <a:sym typeface="Roboto Medium"/>
              </a:rPr>
              <a:t>build a 3D model</a:t>
            </a:r>
            <a:r>
              <a:rPr lang="en-GB" sz="900">
                <a:solidFill>
                  <a:schemeClr val="dk1"/>
                </a:solidFill>
                <a:latin typeface="Roboto Light"/>
                <a:ea typeface="Roboto Light"/>
                <a:cs typeface="Roboto Light"/>
                <a:sym typeface="Roboto Light"/>
              </a:rPr>
              <a:t>.</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scanners do this by capturing the distance of each pixel from the sensor to re-create a wire-mesh model of the scene in silico. Capturing this data from multiple directions enables a complete 3D understanding of an object.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Recent advances in </a:t>
            </a:r>
            <a:r>
              <a:rPr lang="en-GB" sz="900">
                <a:solidFill>
                  <a:schemeClr val="dk1"/>
                </a:solidFill>
                <a:latin typeface="Roboto Medium"/>
                <a:ea typeface="Roboto Medium"/>
                <a:cs typeface="Roboto Medium"/>
                <a:sym typeface="Roboto Medium"/>
              </a:rPr>
              <a:t>photogrammetry</a:t>
            </a:r>
            <a:r>
              <a:rPr lang="en-GB" sz="900">
                <a:solidFill>
                  <a:schemeClr val="dk1"/>
                </a:solidFill>
                <a:latin typeface="Roboto Light"/>
                <a:ea typeface="Roboto Light"/>
                <a:cs typeface="Roboto Light"/>
                <a:sym typeface="Roboto Light"/>
              </a:rPr>
              <a:t> and </a:t>
            </a:r>
            <a:r>
              <a:rPr lang="en-GB" sz="900">
                <a:solidFill>
                  <a:schemeClr val="dk1"/>
                </a:solidFill>
                <a:latin typeface="Roboto Medium"/>
                <a:ea typeface="Roboto Medium"/>
                <a:cs typeface="Roboto Medium"/>
                <a:sym typeface="Roboto Medium"/>
              </a:rPr>
              <a:t>computer vision </a:t>
            </a:r>
            <a:r>
              <a:rPr lang="en-GB" sz="900">
                <a:solidFill>
                  <a:schemeClr val="dk1"/>
                </a:solidFill>
                <a:latin typeface="Roboto Light"/>
                <a:ea typeface="Roboto Light"/>
                <a:cs typeface="Roboto Light"/>
                <a:sym typeface="Roboto Light"/>
              </a:rPr>
              <a:t>technologies mean that they can process photographs taken by the average consumer </a:t>
            </a:r>
            <a:r>
              <a:rPr lang="en-GB" sz="900">
                <a:solidFill>
                  <a:schemeClr val="dk1"/>
                </a:solidFill>
                <a:latin typeface="Roboto Medium"/>
                <a:ea typeface="Roboto Medium"/>
                <a:cs typeface="Roboto Medium"/>
                <a:sym typeface="Roboto Medium"/>
              </a:rPr>
              <a:t>using a smartphone</a:t>
            </a:r>
            <a:r>
              <a:rPr lang="en-GB" sz="900">
                <a:solidFill>
                  <a:schemeClr val="dk1"/>
                </a:solidFill>
                <a:latin typeface="Roboto Light"/>
                <a:ea typeface="Roboto Light"/>
                <a:cs typeface="Roboto Light"/>
                <a:sym typeface="Roboto Light"/>
              </a:rPr>
              <a:t> to construct these 3D images. This has significantly </a:t>
            </a:r>
            <a:r>
              <a:rPr lang="en-GB" sz="900">
                <a:solidFill>
                  <a:schemeClr val="dk1"/>
                </a:solidFill>
                <a:latin typeface="Roboto Medium"/>
                <a:ea typeface="Roboto Medium"/>
                <a:cs typeface="Roboto Medium"/>
                <a:sym typeface="Roboto Medium"/>
              </a:rPr>
              <a:t>increased the use </a:t>
            </a:r>
            <a:r>
              <a:rPr lang="en-GB" sz="900">
                <a:solidFill>
                  <a:schemeClr val="dk1"/>
                </a:solidFill>
                <a:latin typeface="Roboto Light"/>
                <a:ea typeface="Roboto Light"/>
                <a:cs typeface="Roboto Light"/>
                <a:sym typeface="Roboto Light"/>
              </a:rPr>
              <a:t>case for this technology and reduced the barrier to customized mass production.</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These technologies can be used to provide accurate size and shape information to </a:t>
            </a:r>
            <a:r>
              <a:rPr lang="en-GB" sz="900">
                <a:solidFill>
                  <a:schemeClr val="dk1"/>
                </a:solidFill>
                <a:latin typeface="Roboto Medium"/>
                <a:ea typeface="Roboto Medium"/>
                <a:cs typeface="Roboto Medium"/>
                <a:sym typeface="Roboto Medium"/>
              </a:rPr>
              <a:t>tailor anything that interacts with our body </a:t>
            </a:r>
            <a:r>
              <a:rPr lang="en-GB" sz="900">
                <a:solidFill>
                  <a:schemeClr val="dk1"/>
                </a:solidFill>
                <a:latin typeface="Roboto Light"/>
                <a:ea typeface="Roboto Light"/>
                <a:cs typeface="Roboto Light"/>
                <a:sym typeface="Roboto Light"/>
              </a:rPr>
              <a:t>to fit and support our contours and unique shapes and sizes. </a:t>
            </a:r>
            <a:endParaRPr sz="900">
              <a:solidFill>
                <a:schemeClr val="dk1"/>
              </a:solidFill>
              <a:latin typeface="Roboto Light"/>
              <a:ea typeface="Roboto Light"/>
              <a:cs typeface="Roboto Light"/>
              <a:sym typeface="Roboto Light"/>
            </a:endParaRPr>
          </a:p>
        </p:txBody>
      </p:sp>
      <p:sp>
        <p:nvSpPr>
          <p:cNvPr id="684" name="Google Shape;684;p70"/>
          <p:cNvSpPr/>
          <p:nvPr/>
        </p:nvSpPr>
        <p:spPr>
          <a:xfrm>
            <a:off x="503299" y="1358224"/>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685" name="Google Shape;685;p70"/>
          <p:cNvSpPr txBox="1"/>
          <p:nvPr/>
        </p:nvSpPr>
        <p:spPr>
          <a:xfrm>
            <a:off x="431800" y="4401312"/>
            <a:ext cx="4572000" cy="323165"/>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https://aksiio.com/aksiio-3d-custom-fit-technology/</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https://www.xkelet.com/en/</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https://themagic5.com/pages/how-it-works</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686" name="Google Shape;686;p70"/>
          <p:cNvSpPr txBox="1"/>
          <p:nvPr/>
        </p:nvSpPr>
        <p:spPr>
          <a:xfrm>
            <a:off x="5598293" y="3404058"/>
            <a:ext cx="2964082" cy="16927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Figure. </a:t>
            </a:r>
            <a:r>
              <a:rPr lang="en-GB" sz="900">
                <a:solidFill>
                  <a:schemeClr val="dk2"/>
                </a:solidFill>
                <a:latin typeface="Roboto Light"/>
                <a:ea typeface="Roboto Light"/>
                <a:cs typeface="Roboto Light"/>
                <a:sym typeface="Roboto Light"/>
              </a:rPr>
              <a:t>The image above represents how 3D scanning can be used to create accurate measurements of a consumer's body and create tailor made clothing. Source: </a:t>
            </a:r>
            <a:r>
              <a:rPr lang="en-GB" sz="900" u="sng">
                <a:solidFill>
                  <a:schemeClr val="dk2"/>
                </a:solidFill>
                <a:latin typeface="Roboto Light"/>
                <a:ea typeface="Roboto Light"/>
                <a:cs typeface="Roboto Light"/>
                <a:sym typeface="Roboto Light"/>
                <a:hlinkClick r:id="rId6">
                  <a:extLst>
                    <a:ext uri="{A12FA001-AC4F-418D-AE19-62706E023703}">
                      <ahyp:hlinkClr val="tx"/>
                    </a:ext>
                  </a:extLst>
                </a:hlinkClick>
              </a:rPr>
              <a:t>Aniwaa</a:t>
            </a:r>
            <a:r>
              <a:rPr lang="en-GB" sz="900">
                <a:solidFill>
                  <a:schemeClr val="dk2"/>
                </a:solidFill>
                <a:latin typeface="Roboto Light"/>
                <a:ea typeface="Roboto Light"/>
                <a:cs typeface="Roboto Light"/>
                <a:sym typeface="Roboto Light"/>
              </a:rPr>
              <a:t>. </a:t>
            </a:r>
            <a:endParaRPr>
              <a:solidFill>
                <a:schemeClr val="dk2"/>
              </a:solidFill>
            </a:endParaRPr>
          </a:p>
          <a:p>
            <a:pPr indent="0" lvl="0" marL="0" marR="0" rtl="0" algn="ctr">
              <a:lnSpc>
                <a:spcPct val="100000"/>
              </a:lnSpc>
              <a:spcBef>
                <a:spcPts val="600"/>
              </a:spcBef>
              <a:spcAft>
                <a:spcPts val="0"/>
              </a:spcAft>
              <a:buClr>
                <a:schemeClr val="dk1"/>
              </a:buClr>
              <a:buSzPts val="900"/>
              <a:buFont typeface="Arial"/>
              <a:buNone/>
            </a:pPr>
            <a:r>
              <a:t/>
            </a:r>
            <a:endParaRPr sz="900">
              <a:solidFill>
                <a:schemeClr val="dk2"/>
              </a:solidFill>
              <a:latin typeface="Roboto Light"/>
              <a:ea typeface="Roboto Light"/>
              <a:cs typeface="Roboto Light"/>
              <a:sym typeface="Roboto Light"/>
            </a:endParaRPr>
          </a:p>
        </p:txBody>
      </p:sp>
      <p:pic>
        <p:nvPicPr>
          <p:cNvPr id="687" name="Google Shape;687;p70"/>
          <p:cNvPicPr preferRelativeResize="0"/>
          <p:nvPr/>
        </p:nvPicPr>
        <p:blipFill rotWithShape="1">
          <a:blip r:embed="rId7">
            <a:alphaModFix/>
          </a:blip>
          <a:srcRect b="0" l="0" r="0" t="0"/>
          <a:stretch/>
        </p:blipFill>
        <p:spPr>
          <a:xfrm>
            <a:off x="5598293" y="1190952"/>
            <a:ext cx="2964081" cy="2089677"/>
          </a:xfrm>
          <a:prstGeom prst="rect">
            <a:avLst/>
          </a:prstGeom>
          <a:noFill/>
          <a:ln>
            <a:noFill/>
          </a:ln>
        </p:spPr>
      </p:pic>
      <p:sp>
        <p:nvSpPr>
          <p:cNvPr id="688" name="Google Shape;688;p70"/>
          <p:cNvSpPr/>
          <p:nvPr/>
        </p:nvSpPr>
        <p:spPr>
          <a:xfrm>
            <a:off x="5598293" y="3203401"/>
            <a:ext cx="2964081"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7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694" name="Google Shape;694;p71"/>
          <p:cNvSpPr txBox="1"/>
          <p:nvPr/>
        </p:nvSpPr>
        <p:spPr>
          <a:xfrm>
            <a:off x="431800" y="775326"/>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ECCO</a:t>
            </a:r>
            <a:endParaRPr b="1" sz="1600">
              <a:solidFill>
                <a:srgbClr val="191919"/>
              </a:solidFill>
              <a:latin typeface="Montserrat SemiBold"/>
              <a:ea typeface="Montserrat SemiBold"/>
              <a:cs typeface="Montserrat SemiBold"/>
              <a:sym typeface="Montserrat SemiBold"/>
            </a:endParaRPr>
          </a:p>
        </p:txBody>
      </p:sp>
      <p:sp>
        <p:nvSpPr>
          <p:cNvPr id="695" name="Google Shape;695;p71"/>
          <p:cNvSpPr txBox="1"/>
          <p:nvPr/>
        </p:nvSpPr>
        <p:spPr>
          <a:xfrm>
            <a:off x="431800" y="1184039"/>
            <a:ext cx="4252396"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ECCO uses 3D foot scanning with gait and pressure point analysis to make shoes unique for each of its customers.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After the consumer provides the information using 3D scanning and gait analysis, parts are made with additive layer manufacturing to make made-to-measure shoes.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 silicone footbed is designed based on the shape of your foot and the pressure and impact points in your gait analysis. This uniquely designed silicone footbed is then made for you in-store, with the whole process from scanning to the personalized product taking 2 hours.</a:t>
            </a:r>
            <a:endParaRPr sz="900">
              <a:solidFill>
                <a:schemeClr val="dk1"/>
              </a:solidFill>
              <a:latin typeface="Roboto Light"/>
              <a:ea typeface="Roboto Light"/>
              <a:cs typeface="Roboto Light"/>
              <a:sym typeface="Roboto Light"/>
            </a:endParaRPr>
          </a:p>
        </p:txBody>
      </p:sp>
      <p:sp>
        <p:nvSpPr>
          <p:cNvPr id="696" name="Google Shape;696;p71"/>
          <p:cNvSpPr txBox="1"/>
          <p:nvPr/>
        </p:nvSpPr>
        <p:spPr>
          <a:xfrm>
            <a:off x="431800" y="4555200"/>
            <a:ext cx="4572000" cy="169277"/>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https://www.quant-u.com/</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697" name="Google Shape;697;p71"/>
          <p:cNvPicPr preferRelativeResize="0"/>
          <p:nvPr/>
        </p:nvPicPr>
        <p:blipFill rotWithShape="1">
          <a:blip r:embed="rId4">
            <a:alphaModFix/>
          </a:blip>
          <a:srcRect b="0" l="0" r="0" t="0"/>
          <a:stretch/>
        </p:blipFill>
        <p:spPr>
          <a:xfrm>
            <a:off x="7865218" y="276364"/>
            <a:ext cx="846982" cy="215303"/>
          </a:xfrm>
          <a:prstGeom prst="rect">
            <a:avLst/>
          </a:prstGeom>
          <a:noFill/>
          <a:ln>
            <a:noFill/>
          </a:ln>
        </p:spPr>
      </p:pic>
      <p:pic>
        <p:nvPicPr>
          <p:cNvPr id="698" name="Google Shape;698;p71"/>
          <p:cNvPicPr preferRelativeResize="0"/>
          <p:nvPr/>
        </p:nvPicPr>
        <p:blipFill rotWithShape="1">
          <a:blip r:embed="rId5">
            <a:alphaModFix/>
          </a:blip>
          <a:srcRect b="0" l="0" r="0" t="0"/>
          <a:stretch/>
        </p:blipFill>
        <p:spPr>
          <a:xfrm>
            <a:off x="5679634" y="1315027"/>
            <a:ext cx="2967370" cy="1979229"/>
          </a:xfrm>
          <a:prstGeom prst="rect">
            <a:avLst/>
          </a:prstGeom>
          <a:noFill/>
          <a:ln>
            <a:noFill/>
          </a:ln>
        </p:spPr>
      </p:pic>
      <p:sp>
        <p:nvSpPr>
          <p:cNvPr id="699" name="Google Shape;699;p71"/>
          <p:cNvSpPr txBox="1"/>
          <p:nvPr/>
        </p:nvSpPr>
        <p:spPr>
          <a:xfrm>
            <a:off x="7440678" y="3435577"/>
            <a:ext cx="1206326" cy="145887"/>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Ecco</a:t>
            </a:r>
            <a:endParaRPr/>
          </a:p>
        </p:txBody>
      </p:sp>
      <p:sp>
        <p:nvSpPr>
          <p:cNvPr id="700" name="Google Shape;700;p71"/>
          <p:cNvSpPr/>
          <p:nvPr/>
        </p:nvSpPr>
        <p:spPr>
          <a:xfrm rot="-5400000">
            <a:off x="1882395" y="1115378"/>
            <a:ext cx="1073917" cy="4838702"/>
          </a:xfrm>
          <a:prstGeom prst="round2SameRect">
            <a:avLst>
              <a:gd fmla="val 0" name="adj1"/>
              <a:gd fmla="val 11826" name="adj2"/>
            </a:avLst>
          </a:prstGeom>
          <a:solidFill>
            <a:srgbClr val="CCE5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01" name="Google Shape;701;p71"/>
          <p:cNvSpPr txBox="1"/>
          <p:nvPr/>
        </p:nvSpPr>
        <p:spPr>
          <a:xfrm>
            <a:off x="431802" y="3030677"/>
            <a:ext cx="4328090" cy="994279"/>
          </a:xfrm>
          <a:prstGeom prst="rect">
            <a:avLst/>
          </a:prstGeom>
          <a:noFill/>
          <a:ln>
            <a:noFill/>
          </a:ln>
        </p:spPr>
        <p:txBody>
          <a:bodyPr anchorCtr="0" anchor="ctr" bIns="45700" lIns="91425" spcFirstLastPara="1" rIns="91425" wrap="square" tIns="45700">
            <a:noAutofit/>
          </a:bodyPr>
          <a:lstStyle/>
          <a:p>
            <a:pPr indent="0" lvl="0" marL="0" marR="0" rtl="0" algn="just">
              <a:lnSpc>
                <a:spcPct val="120000"/>
              </a:lnSpc>
              <a:spcBef>
                <a:spcPts val="0"/>
              </a:spcBef>
              <a:spcAft>
                <a:spcPts val="0"/>
              </a:spcAft>
              <a:buClr>
                <a:schemeClr val="dk2"/>
              </a:buClr>
              <a:buSzPts val="900"/>
              <a:buFont typeface="Arial"/>
              <a:buNone/>
            </a:pPr>
            <a:r>
              <a:rPr i="1" lang="en-GB" sz="900">
                <a:solidFill>
                  <a:schemeClr val="dk2"/>
                </a:solidFill>
                <a:latin typeface="Roboto Medium"/>
                <a:ea typeface="Roboto Medium"/>
                <a:cs typeface="Roboto Medium"/>
                <a:sym typeface="Roboto Medium"/>
              </a:rPr>
              <a:t>Quant-U utilizes a versatile, 3D-printable silicone material that can be adjusted to range from extremely soft and supportive, like memory foam, to highly elastic performance rubber. By utilizing a single material and 3D printing technology, different areas of the footbed can be tailored to individual needs, taking advantage of the exceptional properties of silicone.</a:t>
            </a:r>
            <a:endParaRPr/>
          </a:p>
        </p:txBody>
      </p:sp>
      <p:sp>
        <p:nvSpPr>
          <p:cNvPr id="702" name="Google Shape;702;p71"/>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03" name="Google Shape;703;p71"/>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sp>
        <p:nvSpPr>
          <p:cNvPr id="704" name="Google Shape;704;p71"/>
          <p:cNvSpPr/>
          <p:nvPr/>
        </p:nvSpPr>
        <p:spPr>
          <a:xfrm>
            <a:off x="5679635" y="3280980"/>
            <a:ext cx="2967370"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50" name="Google Shape;250;p45"/>
          <p:cNvSpPr txBox="1"/>
          <p:nvPr/>
        </p:nvSpPr>
        <p:spPr>
          <a:xfrm>
            <a:off x="431800" y="3792029"/>
            <a:ext cx="4881018" cy="6282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Montserrat"/>
              <a:buNone/>
            </a:pPr>
            <a:r>
              <a:rPr b="1" i="0" lang="en-GB" sz="1800" u="none" cap="none" strike="noStrike">
                <a:solidFill>
                  <a:schemeClr val="lt1"/>
                </a:solidFill>
                <a:latin typeface="Montserrat"/>
                <a:ea typeface="Montserrat"/>
                <a:cs typeface="Montserrat"/>
                <a:sym typeface="Montserrat"/>
              </a:rPr>
              <a:t>Contents</a:t>
            </a:r>
            <a:endParaRPr/>
          </a:p>
        </p:txBody>
      </p:sp>
      <p:sp>
        <p:nvSpPr>
          <p:cNvPr id="251" name="Google Shape;251;p45"/>
          <p:cNvSpPr/>
          <p:nvPr/>
        </p:nvSpPr>
        <p:spPr>
          <a:xfrm>
            <a:off x="522088" y="4547711"/>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Roboto Light"/>
              <a:ea typeface="Roboto Light"/>
              <a:cs typeface="Roboto Light"/>
              <a:sym typeface="Roboto Light"/>
            </a:endParaRPr>
          </a:p>
        </p:txBody>
      </p:sp>
      <p:sp>
        <p:nvSpPr>
          <p:cNvPr id="252" name="Google Shape;252;p45"/>
          <p:cNvSpPr txBox="1"/>
          <p:nvPr/>
        </p:nvSpPr>
        <p:spPr>
          <a:xfrm>
            <a:off x="882088" y="414193"/>
            <a:ext cx="3893524" cy="28777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100" u="none" cap="none" strike="noStrike">
                <a:solidFill>
                  <a:schemeClr val="dk1"/>
                </a:solidFill>
                <a:latin typeface="Roboto Light"/>
                <a:ea typeface="Roboto Light"/>
                <a:cs typeface="Roboto Light"/>
                <a:sym typeface="Roboto Light"/>
              </a:rPr>
              <a:t>Key Takeaways</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Understanding hyper-personalization and mass customization</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Enabling technologies</a:t>
            </a:r>
            <a:endParaRPr/>
          </a:p>
          <a:p>
            <a:pPr indent="0" lvl="1" marL="269875" marR="0" rtl="0" algn="l">
              <a:spcBef>
                <a:spcPts val="1200"/>
              </a:spcBef>
              <a:spcAft>
                <a:spcPts val="0"/>
              </a:spcAft>
              <a:buNone/>
            </a:pPr>
            <a:r>
              <a:rPr b="1" i="0" lang="en-GB" sz="1100" u="none" cap="none" strike="noStrike">
                <a:solidFill>
                  <a:schemeClr val="dk1"/>
                </a:solidFill>
                <a:latin typeface="Arial"/>
                <a:ea typeface="Arial"/>
                <a:cs typeface="Arial"/>
                <a:sym typeface="Arial"/>
              </a:rPr>
              <a:t>01</a:t>
            </a:r>
            <a:r>
              <a:rPr b="0" i="0" lang="en-GB" sz="1100" u="none" cap="none" strike="noStrike">
                <a:solidFill>
                  <a:schemeClr val="dk1"/>
                </a:solidFill>
                <a:latin typeface="Roboto Light"/>
                <a:ea typeface="Roboto Light"/>
                <a:cs typeface="Roboto Light"/>
                <a:sym typeface="Roboto Light"/>
              </a:rPr>
              <a:t>  Additive Layer Manufacturing</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02</a:t>
            </a:r>
            <a:r>
              <a:rPr b="0" i="0" lang="en-GB" sz="1100" u="none" cap="none" strike="noStrike">
                <a:solidFill>
                  <a:schemeClr val="dk1"/>
                </a:solidFill>
                <a:latin typeface="Roboto Light"/>
                <a:ea typeface="Roboto Light"/>
                <a:cs typeface="Roboto Light"/>
                <a:sym typeface="Roboto Light"/>
              </a:rPr>
              <a:t>  Collaborative Robotics</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03</a:t>
            </a:r>
            <a:r>
              <a:rPr b="0" i="0" lang="en-GB" sz="1100" u="none" cap="none" strike="noStrike">
                <a:solidFill>
                  <a:schemeClr val="dk1"/>
                </a:solidFill>
                <a:latin typeface="Roboto Light"/>
                <a:ea typeface="Roboto Light"/>
                <a:cs typeface="Roboto Light"/>
                <a:sym typeface="Roboto Light"/>
              </a:rPr>
              <a:t>  The Industrial Internet of Things (IIOT)</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04</a:t>
            </a:r>
            <a:r>
              <a:rPr b="0" i="0" lang="en-GB" sz="1100" u="none" cap="none" strike="noStrike">
                <a:solidFill>
                  <a:schemeClr val="dk1"/>
                </a:solidFill>
                <a:latin typeface="Roboto Light"/>
                <a:ea typeface="Roboto Light"/>
                <a:cs typeface="Roboto Light"/>
                <a:sym typeface="Roboto Light"/>
              </a:rPr>
              <a:t>  Artificial Intelligence and Machine Learning </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05</a:t>
            </a:r>
            <a:r>
              <a:rPr b="0" i="0" lang="en-GB" sz="1100" u="none" cap="none" strike="noStrike">
                <a:solidFill>
                  <a:schemeClr val="dk1"/>
                </a:solidFill>
                <a:latin typeface="Roboto Light"/>
                <a:ea typeface="Roboto Light"/>
                <a:cs typeface="Roboto Light"/>
                <a:sym typeface="Roboto Light"/>
              </a:rPr>
              <a:t>  3D Scanners</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06</a:t>
            </a:r>
            <a:r>
              <a:rPr b="0" i="0" lang="en-GB" sz="1100" u="none" cap="none" strike="noStrike">
                <a:solidFill>
                  <a:schemeClr val="dk1"/>
                </a:solidFill>
                <a:latin typeface="Roboto Light"/>
                <a:ea typeface="Roboto Light"/>
                <a:cs typeface="Roboto Light"/>
                <a:sym typeface="Roboto Light"/>
              </a:rPr>
              <a:t>  Wearable Tech</a:t>
            </a:r>
            <a:endParaRPr/>
          </a:p>
          <a:p>
            <a:pPr indent="0" lvl="1" marL="269875" marR="0" rtl="0" algn="l">
              <a:spcBef>
                <a:spcPts val="600"/>
              </a:spcBef>
              <a:spcAft>
                <a:spcPts val="0"/>
              </a:spcAft>
              <a:buNone/>
            </a:pPr>
            <a:r>
              <a:rPr b="1" i="0" lang="en-GB" sz="1100" u="none" cap="none" strike="noStrike">
                <a:solidFill>
                  <a:schemeClr val="dk1"/>
                </a:solidFill>
                <a:latin typeface="Arial"/>
                <a:ea typeface="Arial"/>
                <a:cs typeface="Arial"/>
                <a:sym typeface="Arial"/>
              </a:rPr>
              <a:t>07</a:t>
            </a:r>
            <a:r>
              <a:rPr b="0" i="0" lang="en-GB" sz="1100" u="none" cap="none" strike="noStrike">
                <a:solidFill>
                  <a:schemeClr val="dk1"/>
                </a:solidFill>
                <a:latin typeface="Roboto Light"/>
                <a:ea typeface="Roboto Light"/>
                <a:cs typeface="Roboto Light"/>
                <a:sym typeface="Roboto Light"/>
              </a:rPr>
              <a:t>  Genomics</a:t>
            </a:r>
            <a:endParaRPr/>
          </a:p>
        </p:txBody>
      </p:sp>
      <p:sp>
        <p:nvSpPr>
          <p:cNvPr id="253" name="Google Shape;253;p45"/>
          <p:cNvSpPr txBox="1"/>
          <p:nvPr/>
        </p:nvSpPr>
        <p:spPr>
          <a:xfrm>
            <a:off x="5273149" y="414193"/>
            <a:ext cx="2984579" cy="22006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100" u="none" cap="none" strike="noStrike">
                <a:solidFill>
                  <a:schemeClr val="dk1"/>
                </a:solidFill>
                <a:latin typeface="Roboto Light"/>
                <a:ea typeface="Roboto Light"/>
                <a:cs typeface="Roboto Light"/>
                <a:sym typeface="Roboto Light"/>
              </a:rPr>
              <a:t>Challenges and risks</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How to get started</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About the Authors</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About the Expert</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Potential Next Steps</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Other reports from PreScouter</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About PreScouter</a:t>
            </a:r>
            <a:endParaRPr/>
          </a:p>
        </p:txBody>
      </p:sp>
      <p:sp>
        <p:nvSpPr>
          <p:cNvPr id="254" name="Google Shape;254;p45"/>
          <p:cNvSpPr txBox="1"/>
          <p:nvPr/>
        </p:nvSpPr>
        <p:spPr>
          <a:xfrm>
            <a:off x="4197490" y="414193"/>
            <a:ext cx="639675" cy="287771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100" u="none" cap="none" strike="noStrike">
                <a:solidFill>
                  <a:schemeClr val="dk1"/>
                </a:solidFill>
                <a:latin typeface="Roboto Light"/>
                <a:ea typeface="Roboto Light"/>
                <a:cs typeface="Roboto Light"/>
                <a:sym typeface="Roboto Light"/>
              </a:rPr>
              <a:t>4</a:t>
            </a:r>
            <a:endParaRPr/>
          </a:p>
          <a:p>
            <a:pPr indent="0" lvl="0" marL="0" marR="0" rtl="0" algn="l">
              <a:spcBef>
                <a:spcPts val="1200"/>
              </a:spcBef>
              <a:spcAft>
                <a:spcPts val="0"/>
              </a:spcAft>
              <a:buNone/>
            </a:pPr>
            <a:br>
              <a:rPr b="0" i="0" lang="en-GB" sz="1100" u="none" cap="none" strike="noStrike">
                <a:solidFill>
                  <a:schemeClr val="dk1"/>
                </a:solidFill>
                <a:latin typeface="Roboto Light"/>
                <a:ea typeface="Roboto Light"/>
                <a:cs typeface="Roboto Light"/>
                <a:sym typeface="Roboto Light"/>
              </a:rPr>
            </a:br>
            <a:r>
              <a:rPr b="0" i="0" lang="en-GB" sz="1100" u="none" cap="none" strike="noStrike">
                <a:solidFill>
                  <a:schemeClr val="dk1"/>
                </a:solidFill>
                <a:latin typeface="Roboto Light"/>
                <a:ea typeface="Roboto Light"/>
                <a:cs typeface="Roboto Light"/>
                <a:sym typeface="Roboto Light"/>
              </a:rPr>
              <a:t>5</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11</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14</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17</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20</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23</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27</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30</a:t>
            </a:r>
            <a:endParaRPr/>
          </a:p>
          <a:p>
            <a:pPr indent="0" lvl="0" marL="0" marR="0" rtl="0" algn="l">
              <a:spcBef>
                <a:spcPts val="600"/>
              </a:spcBef>
              <a:spcAft>
                <a:spcPts val="0"/>
              </a:spcAft>
              <a:buNone/>
            </a:pPr>
            <a:r>
              <a:rPr b="0" i="0" lang="en-GB" sz="1100" u="none" cap="none" strike="noStrike">
                <a:solidFill>
                  <a:schemeClr val="dk1"/>
                </a:solidFill>
                <a:latin typeface="Roboto Light"/>
                <a:ea typeface="Roboto Light"/>
                <a:cs typeface="Roboto Light"/>
                <a:sym typeface="Roboto Light"/>
              </a:rPr>
              <a:t>33</a:t>
            </a:r>
            <a:endParaRPr/>
          </a:p>
        </p:txBody>
      </p:sp>
      <p:sp>
        <p:nvSpPr>
          <p:cNvPr id="255" name="Google Shape;255;p45"/>
          <p:cNvSpPr txBox="1"/>
          <p:nvPr/>
        </p:nvSpPr>
        <p:spPr>
          <a:xfrm>
            <a:off x="7618053" y="414193"/>
            <a:ext cx="639675" cy="22006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100" u="none" cap="none" strike="noStrike">
                <a:solidFill>
                  <a:schemeClr val="dk1"/>
                </a:solidFill>
                <a:latin typeface="Roboto Light"/>
                <a:ea typeface="Roboto Light"/>
                <a:cs typeface="Roboto Light"/>
                <a:sym typeface="Roboto Light"/>
              </a:rPr>
              <a:t>37</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41</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42</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43</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44</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45</a:t>
            </a:r>
            <a:endParaRPr/>
          </a:p>
          <a:p>
            <a:pPr indent="0" lvl="0" marL="0" marR="0" rtl="0" algn="l">
              <a:spcBef>
                <a:spcPts val="1200"/>
              </a:spcBef>
              <a:spcAft>
                <a:spcPts val="0"/>
              </a:spcAft>
              <a:buNone/>
            </a:pPr>
            <a:r>
              <a:rPr b="0" i="0" lang="en-GB" sz="1100" u="none" cap="none" strike="noStrike">
                <a:solidFill>
                  <a:schemeClr val="dk1"/>
                </a:solidFill>
                <a:latin typeface="Roboto Light"/>
                <a:ea typeface="Roboto Light"/>
                <a:cs typeface="Roboto Light"/>
                <a:sym typeface="Roboto Light"/>
              </a:rPr>
              <a:t>46</a:t>
            </a:r>
            <a:endParaRPr/>
          </a:p>
        </p:txBody>
      </p:sp>
      <p:grpSp>
        <p:nvGrpSpPr>
          <p:cNvPr id="256" name="Google Shape;256;p45"/>
          <p:cNvGrpSpPr/>
          <p:nvPr/>
        </p:nvGrpSpPr>
        <p:grpSpPr>
          <a:xfrm>
            <a:off x="882088" y="707465"/>
            <a:ext cx="3315402" cy="482444"/>
            <a:chOff x="431800" y="707465"/>
            <a:chExt cx="3354826" cy="482444"/>
          </a:xfrm>
        </p:grpSpPr>
        <p:cxnSp>
          <p:nvCxnSpPr>
            <p:cNvPr id="257" name="Google Shape;257;p45"/>
            <p:cNvCxnSpPr/>
            <p:nvPr/>
          </p:nvCxnSpPr>
          <p:spPr>
            <a:xfrm>
              <a:off x="431800" y="707465"/>
              <a:ext cx="3354826" cy="0"/>
            </a:xfrm>
            <a:prstGeom prst="straightConnector1">
              <a:avLst/>
            </a:prstGeom>
            <a:noFill/>
            <a:ln cap="flat" cmpd="sng" w="9525">
              <a:solidFill>
                <a:srgbClr val="CCE5FF"/>
              </a:solidFill>
              <a:prstDash val="solid"/>
              <a:miter lim="800000"/>
              <a:headEnd len="sm" w="sm" type="none"/>
              <a:tailEnd len="sm" w="sm" type="none"/>
            </a:ln>
          </p:spPr>
        </p:cxnSp>
        <p:cxnSp>
          <p:nvCxnSpPr>
            <p:cNvPr id="258" name="Google Shape;258;p45"/>
            <p:cNvCxnSpPr/>
            <p:nvPr/>
          </p:nvCxnSpPr>
          <p:spPr>
            <a:xfrm>
              <a:off x="431800" y="1189909"/>
              <a:ext cx="3354826" cy="0"/>
            </a:xfrm>
            <a:prstGeom prst="straightConnector1">
              <a:avLst/>
            </a:prstGeom>
            <a:noFill/>
            <a:ln cap="flat" cmpd="sng" w="9525">
              <a:solidFill>
                <a:srgbClr val="CCE5FF"/>
              </a:solidFill>
              <a:prstDash val="solid"/>
              <a:miter lim="800000"/>
              <a:headEnd len="sm" w="sm" type="none"/>
              <a:tailEnd len="sm" w="sm" type="none"/>
            </a:ln>
          </p:spPr>
        </p:cxnSp>
      </p:grpSp>
      <p:grpSp>
        <p:nvGrpSpPr>
          <p:cNvPr id="259" name="Google Shape;259;p45"/>
          <p:cNvGrpSpPr/>
          <p:nvPr/>
        </p:nvGrpSpPr>
        <p:grpSpPr>
          <a:xfrm>
            <a:off x="5273149" y="707465"/>
            <a:ext cx="2344904" cy="1610017"/>
            <a:chOff x="4757124" y="707465"/>
            <a:chExt cx="2926376" cy="1610017"/>
          </a:xfrm>
        </p:grpSpPr>
        <p:cxnSp>
          <p:nvCxnSpPr>
            <p:cNvPr id="260" name="Google Shape;260;p45"/>
            <p:cNvCxnSpPr/>
            <p:nvPr/>
          </p:nvCxnSpPr>
          <p:spPr>
            <a:xfrm>
              <a:off x="4757124" y="707465"/>
              <a:ext cx="2926376" cy="0"/>
            </a:xfrm>
            <a:prstGeom prst="straightConnector1">
              <a:avLst/>
            </a:prstGeom>
            <a:noFill/>
            <a:ln cap="flat" cmpd="sng" w="9525">
              <a:solidFill>
                <a:srgbClr val="CCE5FF"/>
              </a:solidFill>
              <a:prstDash val="solid"/>
              <a:miter lim="800000"/>
              <a:headEnd len="sm" w="sm" type="none"/>
              <a:tailEnd len="sm" w="sm" type="none"/>
            </a:ln>
          </p:spPr>
        </p:cxnSp>
        <p:cxnSp>
          <p:nvCxnSpPr>
            <p:cNvPr id="261" name="Google Shape;261;p45"/>
            <p:cNvCxnSpPr/>
            <p:nvPr/>
          </p:nvCxnSpPr>
          <p:spPr>
            <a:xfrm>
              <a:off x="4757124" y="1029468"/>
              <a:ext cx="2926376" cy="0"/>
            </a:xfrm>
            <a:prstGeom prst="straightConnector1">
              <a:avLst/>
            </a:prstGeom>
            <a:noFill/>
            <a:ln cap="flat" cmpd="sng" w="9525">
              <a:solidFill>
                <a:srgbClr val="CCE5FF"/>
              </a:solidFill>
              <a:prstDash val="solid"/>
              <a:miter lim="800000"/>
              <a:headEnd len="sm" w="sm" type="none"/>
              <a:tailEnd len="sm" w="sm" type="none"/>
            </a:ln>
          </p:spPr>
        </p:cxnSp>
        <p:cxnSp>
          <p:nvCxnSpPr>
            <p:cNvPr id="262" name="Google Shape;262;p45"/>
            <p:cNvCxnSpPr/>
            <p:nvPr/>
          </p:nvCxnSpPr>
          <p:spPr>
            <a:xfrm>
              <a:off x="4757124" y="1351471"/>
              <a:ext cx="2926376" cy="0"/>
            </a:xfrm>
            <a:prstGeom prst="straightConnector1">
              <a:avLst/>
            </a:prstGeom>
            <a:noFill/>
            <a:ln cap="flat" cmpd="sng" w="9525">
              <a:solidFill>
                <a:srgbClr val="CCE5FF"/>
              </a:solidFill>
              <a:prstDash val="solid"/>
              <a:miter lim="800000"/>
              <a:headEnd len="sm" w="sm" type="none"/>
              <a:tailEnd len="sm" w="sm" type="none"/>
            </a:ln>
          </p:spPr>
        </p:cxnSp>
        <p:cxnSp>
          <p:nvCxnSpPr>
            <p:cNvPr id="263" name="Google Shape;263;p45"/>
            <p:cNvCxnSpPr/>
            <p:nvPr/>
          </p:nvCxnSpPr>
          <p:spPr>
            <a:xfrm>
              <a:off x="4757124" y="2317482"/>
              <a:ext cx="2926376" cy="0"/>
            </a:xfrm>
            <a:prstGeom prst="straightConnector1">
              <a:avLst/>
            </a:prstGeom>
            <a:noFill/>
            <a:ln cap="flat" cmpd="sng" w="9525">
              <a:solidFill>
                <a:srgbClr val="CCE5FF"/>
              </a:solidFill>
              <a:prstDash val="solid"/>
              <a:miter lim="800000"/>
              <a:headEnd len="sm" w="sm" type="none"/>
              <a:tailEnd len="sm" w="sm" type="none"/>
            </a:ln>
          </p:spPr>
        </p:cxnSp>
        <p:cxnSp>
          <p:nvCxnSpPr>
            <p:cNvPr id="264" name="Google Shape;264;p45"/>
            <p:cNvCxnSpPr/>
            <p:nvPr/>
          </p:nvCxnSpPr>
          <p:spPr>
            <a:xfrm>
              <a:off x="4757124" y="1995477"/>
              <a:ext cx="2926376" cy="0"/>
            </a:xfrm>
            <a:prstGeom prst="straightConnector1">
              <a:avLst/>
            </a:prstGeom>
            <a:noFill/>
            <a:ln cap="flat" cmpd="sng" w="9525">
              <a:solidFill>
                <a:srgbClr val="CCE5FF"/>
              </a:solidFill>
              <a:prstDash val="solid"/>
              <a:miter lim="800000"/>
              <a:headEnd len="sm" w="sm" type="none"/>
              <a:tailEnd len="sm" w="sm" type="none"/>
            </a:ln>
          </p:spPr>
        </p:cxnSp>
        <p:cxnSp>
          <p:nvCxnSpPr>
            <p:cNvPr id="265" name="Google Shape;265;p45"/>
            <p:cNvCxnSpPr/>
            <p:nvPr/>
          </p:nvCxnSpPr>
          <p:spPr>
            <a:xfrm>
              <a:off x="4757124" y="1673474"/>
              <a:ext cx="2926376" cy="0"/>
            </a:xfrm>
            <a:prstGeom prst="straightConnector1">
              <a:avLst/>
            </a:prstGeom>
            <a:noFill/>
            <a:ln cap="flat" cmpd="sng" w="9525">
              <a:solidFill>
                <a:srgbClr val="CCE5FF"/>
              </a:solidFill>
              <a:prstDash val="solid"/>
              <a:miter lim="800000"/>
              <a:headEnd len="sm" w="sm" type="none"/>
              <a:tailEnd len="sm" w="sm" type="none"/>
            </a:ln>
          </p:spPr>
        </p:cxn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2"/>
          <p:cNvSpPr txBox="1"/>
          <p:nvPr/>
        </p:nvSpPr>
        <p:spPr>
          <a:xfrm>
            <a:off x="4728575" y="921474"/>
            <a:ext cx="3889332"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This group of technologies provides businesses with biometric data to develop personalized products, services and dietary plans.</a:t>
            </a:r>
            <a:endParaRPr/>
          </a:p>
        </p:txBody>
      </p:sp>
      <p:sp>
        <p:nvSpPr>
          <p:cNvPr id="710" name="Google Shape;710;p72"/>
          <p:cNvSpPr txBox="1"/>
          <p:nvPr/>
        </p:nvSpPr>
        <p:spPr>
          <a:xfrm>
            <a:off x="176838" y="3438395"/>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WEARABLE TECHNOLOGY</a:t>
            </a:r>
            <a:endParaRPr/>
          </a:p>
        </p:txBody>
      </p:sp>
      <p:pic>
        <p:nvPicPr>
          <p:cNvPr id="711" name="Google Shape;711;p72"/>
          <p:cNvPicPr preferRelativeResize="0"/>
          <p:nvPr/>
        </p:nvPicPr>
        <p:blipFill rotWithShape="1">
          <a:blip r:embed="rId3">
            <a:alphaModFix/>
          </a:blip>
          <a:srcRect b="0" l="0" r="0" t="0"/>
          <a:stretch/>
        </p:blipFill>
        <p:spPr>
          <a:xfrm>
            <a:off x="5270408" y="1673062"/>
            <a:ext cx="2805666" cy="2805666"/>
          </a:xfrm>
          <a:prstGeom prst="rect">
            <a:avLst/>
          </a:prstGeom>
          <a:noFill/>
          <a:ln>
            <a:noFill/>
          </a:ln>
        </p:spPr>
      </p:pic>
      <p:sp>
        <p:nvSpPr>
          <p:cNvPr id="712" name="Google Shape;712;p72"/>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06</a:t>
            </a:r>
            <a:endParaRPr b="1" sz="13900">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7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pic>
        <p:nvPicPr>
          <p:cNvPr id="718" name="Google Shape;718;p73"/>
          <p:cNvPicPr preferRelativeResize="0"/>
          <p:nvPr/>
        </p:nvPicPr>
        <p:blipFill rotWithShape="1">
          <a:blip r:embed="rId3">
            <a:alphaModFix/>
          </a:blip>
          <a:srcRect b="0" l="0" r="0" t="11345"/>
          <a:stretch/>
        </p:blipFill>
        <p:spPr>
          <a:xfrm>
            <a:off x="5675945" y="1309807"/>
            <a:ext cx="2996678" cy="1759863"/>
          </a:xfrm>
          <a:prstGeom prst="rect">
            <a:avLst/>
          </a:prstGeom>
          <a:noFill/>
          <a:ln>
            <a:noFill/>
          </a:ln>
        </p:spPr>
      </p:pic>
      <p:sp>
        <p:nvSpPr>
          <p:cNvPr id="719" name="Google Shape;719;p73"/>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Smart</a:t>
            </a:r>
            <a:r>
              <a:rPr b="1" lang="en-GB">
                <a:solidFill>
                  <a:srgbClr val="191919"/>
                </a:solidFill>
                <a:latin typeface="Montserrat SemiBold"/>
                <a:ea typeface="Montserrat SemiBold"/>
                <a:cs typeface="Montserrat SemiBold"/>
                <a:sym typeface="Montserrat SemiBold"/>
              </a:rPr>
              <a:t> </a:t>
            </a:r>
            <a:r>
              <a:rPr b="1" lang="en-GB" sz="1400">
                <a:solidFill>
                  <a:srgbClr val="191919"/>
                </a:solidFill>
                <a:latin typeface="Montserrat SemiBold"/>
                <a:ea typeface="Montserrat SemiBold"/>
                <a:cs typeface="Montserrat SemiBold"/>
                <a:sym typeface="Montserrat SemiBold"/>
              </a:rPr>
              <a:t>tech analyzes biometrics to generate hyperpersonal data.</a:t>
            </a:r>
            <a:endParaRPr b="1" sz="1400">
              <a:solidFill>
                <a:srgbClr val="191919"/>
              </a:solidFill>
              <a:latin typeface="Montserrat SemiBold"/>
              <a:ea typeface="Montserrat SemiBold"/>
              <a:cs typeface="Montserrat SemiBold"/>
              <a:sym typeface="Montserrat SemiBold"/>
            </a:endParaRPr>
          </a:p>
        </p:txBody>
      </p:sp>
      <p:sp>
        <p:nvSpPr>
          <p:cNvPr id="720" name="Google Shape;720;p73"/>
          <p:cNvSpPr txBox="1"/>
          <p:nvPr/>
        </p:nvSpPr>
        <p:spPr>
          <a:xfrm>
            <a:off x="431800" y="1265240"/>
            <a:ext cx="4328090" cy="180443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For the consumer that wants to be informed about their health and performance, there are excellent opportunities on the market.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Activity trackers and smartwatches are the most common wearable tech used. These are growing more advanced with each release and currently enable tracking temperature, position, and blood oxygen, amongst other measurements. This is opening up new uses;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For example, gyroscopes and accelerometers allow their use in healthcare as an alert system for falls or incidents.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There is also a growing wearable technology space that promises much more, from glucose monitors and other chemicals and biomarker sensors to wearable ultrasound devices that visualize internal organs.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Wearable technology promises to inform the user about themselves, their habits and performance, and their reaction to the world around them.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With this unprecedented quality and amount of personal information, consumers will require businesses to help them understand the information. They will also want to share this information with companies that they can trust to provide a personalized product suited to them.</a:t>
            </a:r>
            <a:endParaRPr sz="900">
              <a:solidFill>
                <a:schemeClr val="dk1"/>
              </a:solidFill>
              <a:latin typeface="Roboto Light"/>
              <a:ea typeface="Roboto Light"/>
              <a:cs typeface="Roboto Light"/>
              <a:sym typeface="Roboto Light"/>
            </a:endParaRPr>
          </a:p>
        </p:txBody>
      </p:sp>
      <p:sp>
        <p:nvSpPr>
          <p:cNvPr id="721" name="Google Shape;721;p73"/>
          <p:cNvSpPr/>
          <p:nvPr/>
        </p:nvSpPr>
        <p:spPr>
          <a:xfrm>
            <a:off x="503299" y="1120369"/>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22" name="Google Shape;722;p73"/>
          <p:cNvSpPr txBox="1"/>
          <p:nvPr/>
        </p:nvSpPr>
        <p:spPr>
          <a:xfrm>
            <a:off x="431800" y="4401312"/>
            <a:ext cx="4572000" cy="323165"/>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https://www.capco.com/about-us/newsroom-and-media/the-future-of-insurance-press-release</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https://onlinemasters.ohio.edu/blog/how-wearable-tech-is-transforming-a-coachs-decision-making/</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https://www.nature.com/articles/d41591-022-00084-2</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723" name="Google Shape;723;p73"/>
          <p:cNvSpPr/>
          <p:nvPr/>
        </p:nvSpPr>
        <p:spPr>
          <a:xfrm>
            <a:off x="5675945" y="3069672"/>
            <a:ext cx="2996678" cy="145888"/>
          </a:xfrm>
          <a:prstGeom prst="round2SameRect">
            <a:avLst>
              <a:gd fmla="val 0" name="adj1"/>
              <a:gd fmla="val 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74"/>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729" name="Google Shape;729;p74"/>
          <p:cNvSpPr/>
          <p:nvPr/>
        </p:nvSpPr>
        <p:spPr>
          <a:xfrm>
            <a:off x="5679127" y="309670"/>
            <a:ext cx="2673350" cy="4148822"/>
          </a:xfrm>
          <a:prstGeom prst="roundRect">
            <a:avLst>
              <a:gd fmla="val 5266" name="adj"/>
            </a:avLst>
          </a:prstGeom>
          <a:solidFill>
            <a:srgbClr val="FFFFFF"/>
          </a:solidFill>
          <a:ln>
            <a:noFill/>
          </a:ln>
          <a:effectLst>
            <a:outerShdw blurRad="50800" rotWithShape="0" algn="l"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30" name="Google Shape;730;p74"/>
          <p:cNvSpPr txBox="1"/>
          <p:nvPr/>
        </p:nvSpPr>
        <p:spPr>
          <a:xfrm>
            <a:off x="431800" y="775326"/>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Gastrograph AI</a:t>
            </a:r>
            <a:endParaRPr b="1" sz="1600">
              <a:solidFill>
                <a:srgbClr val="191919"/>
              </a:solidFill>
              <a:latin typeface="Montserrat SemiBold"/>
              <a:ea typeface="Montserrat SemiBold"/>
              <a:cs typeface="Montserrat SemiBold"/>
              <a:sym typeface="Montserrat SemiBold"/>
            </a:endParaRPr>
          </a:p>
        </p:txBody>
      </p:sp>
      <p:sp>
        <p:nvSpPr>
          <p:cNvPr id="731" name="Google Shape;731;p74"/>
          <p:cNvSpPr txBox="1"/>
          <p:nvPr/>
        </p:nvSpPr>
        <p:spPr>
          <a:xfrm>
            <a:off x="431800" y="1181040"/>
            <a:ext cx="4328090"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Gastrograph AI helps create taste profiles by customer target groups to help companies develop new products and flavors and optimize their market presence.</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Gastrograph analyzes tastes, goods, and people. It gathers information on how different consumer demographics throughout the world experience taste. It learns the tastes of certain goods sold on the market in various countries and how to relate those perceptions to those tastes. The AI can predict how specific populations will experience other items.</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company claims that perception and preference predictions are automatically created with little expense and effort after a product has been analyzed in Gastrograph. The platform constantly absorbs new information and data, thus continually improving and updating models.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Gastrograph reports that they have over 30 countries modeled, where they can characterize sensory perception and preference. This innovation is still young, but the potential is unparalleled knowledge to help product managers choose their next export market based on taste profile.</a:t>
            </a:r>
            <a:endParaRPr sz="900">
              <a:solidFill>
                <a:schemeClr val="dk1"/>
              </a:solidFill>
              <a:latin typeface="Roboto Light"/>
              <a:ea typeface="Roboto Light"/>
              <a:cs typeface="Roboto Light"/>
              <a:sym typeface="Roboto Light"/>
            </a:endParaRPr>
          </a:p>
        </p:txBody>
      </p:sp>
      <p:sp>
        <p:nvSpPr>
          <p:cNvPr id="732" name="Google Shape;732;p74"/>
          <p:cNvSpPr txBox="1"/>
          <p:nvPr/>
        </p:nvSpPr>
        <p:spPr>
          <a:xfrm>
            <a:off x="431800" y="4478256"/>
            <a:ext cx="4572000" cy="246221"/>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https://www.gastrograph.com/</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https://thecounter.org/artificial-intelligence-personalized-food-beverage/</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733" name="Google Shape;733;p74"/>
          <p:cNvPicPr preferRelativeResize="0"/>
          <p:nvPr/>
        </p:nvPicPr>
        <p:blipFill rotWithShape="1">
          <a:blip r:embed="rId5">
            <a:alphaModFix/>
          </a:blip>
          <a:srcRect b="0" l="0" r="0" t="0"/>
          <a:stretch/>
        </p:blipFill>
        <p:spPr>
          <a:xfrm>
            <a:off x="3490789" y="281102"/>
            <a:ext cx="1263651" cy="205828"/>
          </a:xfrm>
          <a:prstGeom prst="rect">
            <a:avLst/>
          </a:prstGeom>
          <a:noFill/>
          <a:ln>
            <a:noFill/>
          </a:ln>
        </p:spPr>
      </p:pic>
      <p:pic>
        <p:nvPicPr>
          <p:cNvPr id="734" name="Google Shape;734;p74"/>
          <p:cNvPicPr preferRelativeResize="0"/>
          <p:nvPr/>
        </p:nvPicPr>
        <p:blipFill rotWithShape="1">
          <a:blip r:embed="rId6">
            <a:alphaModFix/>
          </a:blip>
          <a:srcRect b="4015" l="0" r="0" t="0"/>
          <a:stretch/>
        </p:blipFill>
        <p:spPr>
          <a:xfrm>
            <a:off x="5989203" y="412584"/>
            <a:ext cx="2053198" cy="1835700"/>
          </a:xfrm>
          <a:prstGeom prst="rect">
            <a:avLst/>
          </a:prstGeom>
          <a:noFill/>
          <a:ln>
            <a:noFill/>
          </a:ln>
        </p:spPr>
      </p:pic>
      <p:pic>
        <p:nvPicPr>
          <p:cNvPr id="735" name="Google Shape;735;p74"/>
          <p:cNvPicPr preferRelativeResize="0"/>
          <p:nvPr/>
        </p:nvPicPr>
        <p:blipFill rotWithShape="1">
          <a:blip r:embed="rId7">
            <a:alphaModFix/>
          </a:blip>
          <a:srcRect b="9294" l="9414" r="9762" t="9381"/>
          <a:stretch/>
        </p:blipFill>
        <p:spPr>
          <a:xfrm>
            <a:off x="5827136" y="2236255"/>
            <a:ext cx="2377332" cy="2145728"/>
          </a:xfrm>
          <a:prstGeom prst="rect">
            <a:avLst/>
          </a:prstGeom>
          <a:noFill/>
          <a:ln>
            <a:noFill/>
          </a:ln>
        </p:spPr>
      </p:pic>
      <p:sp>
        <p:nvSpPr>
          <p:cNvPr id="736" name="Google Shape;736;p74"/>
          <p:cNvSpPr txBox="1"/>
          <p:nvPr/>
        </p:nvSpPr>
        <p:spPr>
          <a:xfrm>
            <a:off x="5448942" y="4484847"/>
            <a:ext cx="3262784" cy="18633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Arial"/>
              <a:buNone/>
            </a:pPr>
            <a:r>
              <a:rPr lang="en-GB" sz="900">
                <a:solidFill>
                  <a:schemeClr val="dk2"/>
                </a:solidFill>
                <a:latin typeface="Roboto Medium"/>
                <a:ea typeface="Roboto Medium"/>
                <a:cs typeface="Roboto Medium"/>
                <a:sym typeface="Roboto Medium"/>
              </a:rPr>
              <a:t>Figure. </a:t>
            </a:r>
            <a:r>
              <a:rPr lang="en-GB" sz="900">
                <a:solidFill>
                  <a:schemeClr val="dk2"/>
                </a:solidFill>
                <a:latin typeface="Roboto Light"/>
                <a:ea typeface="Roboto Light"/>
                <a:cs typeface="Roboto Light"/>
                <a:sym typeface="Roboto Light"/>
              </a:rPr>
              <a:t>An example Gastrograph. Source: Gastrograph AI.</a:t>
            </a:r>
            <a:endParaRPr/>
          </a:p>
          <a:p>
            <a:pPr indent="0" lvl="0" marL="0" marR="0" rtl="0" algn="ctr">
              <a:lnSpc>
                <a:spcPct val="100000"/>
              </a:lnSpc>
              <a:spcBef>
                <a:spcPts val="600"/>
              </a:spcBef>
              <a:spcAft>
                <a:spcPts val="0"/>
              </a:spcAft>
              <a:buClr>
                <a:schemeClr val="dk1"/>
              </a:buClr>
              <a:buSzPts val="900"/>
              <a:buFont typeface="Arial"/>
              <a:buNone/>
            </a:pPr>
            <a:r>
              <a:t/>
            </a:r>
            <a:endParaRPr sz="900">
              <a:solidFill>
                <a:schemeClr val="dk2"/>
              </a:solidFill>
              <a:latin typeface="Roboto Light"/>
              <a:ea typeface="Roboto Light"/>
              <a:cs typeface="Roboto Light"/>
              <a:sym typeface="Roboto Light"/>
            </a:endParaRPr>
          </a:p>
        </p:txBody>
      </p:sp>
      <p:sp>
        <p:nvSpPr>
          <p:cNvPr id="737" name="Google Shape;737;p74"/>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38" name="Google Shape;738;p74"/>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5"/>
          <p:cNvSpPr txBox="1"/>
          <p:nvPr/>
        </p:nvSpPr>
        <p:spPr>
          <a:xfrm>
            <a:off x="5069769" y="921474"/>
            <a:ext cx="3139359" cy="11461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66B2FF"/>
              </a:buClr>
              <a:buSzPts val="1200"/>
              <a:buFont typeface="Montserrat"/>
              <a:buNone/>
            </a:pPr>
            <a:r>
              <a:rPr b="0" lang="en-GB" sz="1200">
                <a:solidFill>
                  <a:srgbClr val="66B2FF"/>
                </a:solidFill>
                <a:latin typeface="Montserrat"/>
                <a:ea typeface="Montserrat"/>
                <a:cs typeface="Montserrat"/>
                <a:sym typeface="Montserrat"/>
              </a:rPr>
              <a:t>Capturing intrinsic information about the individual opens up a new level of personalization.</a:t>
            </a:r>
            <a:endParaRPr/>
          </a:p>
        </p:txBody>
      </p:sp>
      <p:sp>
        <p:nvSpPr>
          <p:cNvPr id="744" name="Google Shape;744;p75"/>
          <p:cNvSpPr txBox="1"/>
          <p:nvPr/>
        </p:nvSpPr>
        <p:spPr>
          <a:xfrm>
            <a:off x="176838" y="3438395"/>
            <a:ext cx="3727537" cy="956675"/>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2800"/>
              <a:buFont typeface="Roboto Black"/>
              <a:buNone/>
            </a:pPr>
            <a:r>
              <a:rPr b="0" lang="en-GB" sz="2800">
                <a:solidFill>
                  <a:schemeClr val="lt1"/>
                </a:solidFill>
                <a:latin typeface="Roboto Black"/>
                <a:ea typeface="Roboto Black"/>
                <a:cs typeface="Roboto Black"/>
                <a:sym typeface="Roboto Black"/>
              </a:rPr>
              <a:t>GENOMICS</a:t>
            </a:r>
            <a:endParaRPr/>
          </a:p>
        </p:txBody>
      </p:sp>
      <p:pic>
        <p:nvPicPr>
          <p:cNvPr id="745" name="Google Shape;745;p75"/>
          <p:cNvPicPr preferRelativeResize="0"/>
          <p:nvPr/>
        </p:nvPicPr>
        <p:blipFill rotWithShape="1">
          <a:blip r:embed="rId3">
            <a:alphaModFix/>
          </a:blip>
          <a:srcRect b="0" l="0" r="0" t="0"/>
          <a:stretch/>
        </p:blipFill>
        <p:spPr>
          <a:xfrm>
            <a:off x="5320188" y="1639973"/>
            <a:ext cx="2638520" cy="2638348"/>
          </a:xfrm>
          <a:prstGeom prst="rect">
            <a:avLst/>
          </a:prstGeom>
          <a:noFill/>
          <a:ln>
            <a:noFill/>
          </a:ln>
        </p:spPr>
      </p:pic>
      <p:sp>
        <p:nvSpPr>
          <p:cNvPr id="746" name="Google Shape;746;p75"/>
          <p:cNvSpPr txBox="1"/>
          <p:nvPr/>
        </p:nvSpPr>
        <p:spPr>
          <a:xfrm>
            <a:off x="260858" y="1725203"/>
            <a:ext cx="3559495" cy="1606594"/>
          </a:xfrm>
          <a:prstGeom prst="rect">
            <a:avLst/>
          </a:prstGeom>
          <a:noFill/>
          <a:ln>
            <a:noFill/>
          </a:ln>
          <a:effectLst>
            <a:outerShdw blurRad="50800" rotWithShape="0" algn="tl" dir="2700000" dist="38100">
              <a:srgbClr val="000000">
                <a:alpha val="40000"/>
              </a:srgbClr>
            </a:outerShdw>
          </a:effectLst>
        </p:spPr>
        <p:txBody>
          <a:bodyPr anchorCtr="0" anchor="t" bIns="0" lIns="0" spcFirstLastPara="1" rIns="0" wrap="square" tIns="0">
            <a:spAutoFit/>
          </a:bodyPr>
          <a:lstStyle/>
          <a:p>
            <a:pPr indent="0" lvl="0" marL="0" marR="0" rtl="0" algn="ctr">
              <a:lnSpc>
                <a:spcPct val="90000"/>
              </a:lnSpc>
              <a:spcBef>
                <a:spcPts val="0"/>
              </a:spcBef>
              <a:spcAft>
                <a:spcPts val="0"/>
              </a:spcAft>
              <a:buClr>
                <a:schemeClr val="lt1"/>
              </a:buClr>
              <a:buSzPts val="11600"/>
              <a:buFont typeface="Arial"/>
              <a:buNone/>
            </a:pPr>
            <a:r>
              <a:rPr b="1" lang="en-GB" sz="11600">
                <a:solidFill>
                  <a:schemeClr val="lt1"/>
                </a:solidFill>
                <a:latin typeface="Arial"/>
                <a:ea typeface="Arial"/>
                <a:cs typeface="Arial"/>
                <a:sym typeface="Arial"/>
              </a:rPr>
              <a:t>07</a:t>
            </a:r>
            <a:endParaRPr b="1" sz="139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7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752" name="Google Shape;752;p76"/>
          <p:cNvSpPr txBox="1"/>
          <p:nvPr/>
        </p:nvSpPr>
        <p:spPr>
          <a:xfrm>
            <a:off x="5376330" y="560779"/>
            <a:ext cx="3432744" cy="820126"/>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1000"/>
              <a:buFont typeface="Arial"/>
              <a:buNone/>
            </a:pPr>
            <a:r>
              <a:rPr lang="en-GB" sz="1000">
                <a:solidFill>
                  <a:schemeClr val="dk2"/>
                </a:solidFill>
                <a:latin typeface="Roboto Medium"/>
                <a:ea typeface="Roboto Medium"/>
                <a:cs typeface="Roboto Medium"/>
                <a:sym typeface="Roboto Medium"/>
              </a:rPr>
              <a:t>There are already examples of businesses testing this space in food, drink and skin care where it has the power to disrupt industries and create strong brand loyalty if the product offered has enough value to the consumer.</a:t>
            </a:r>
            <a:endParaRPr/>
          </a:p>
        </p:txBody>
      </p:sp>
      <p:sp>
        <p:nvSpPr>
          <p:cNvPr id="753" name="Google Shape;753;p76"/>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SemiBold"/>
              <a:buNone/>
            </a:pPr>
            <a:r>
              <a:rPr b="1" lang="en-GB" sz="1400">
                <a:solidFill>
                  <a:srgbClr val="191919"/>
                </a:solidFill>
                <a:latin typeface="Montserrat SemiBold"/>
                <a:ea typeface="Montserrat SemiBold"/>
                <a:cs typeface="Montserrat SemiBold"/>
                <a:sym typeface="Montserrat SemiBold"/>
              </a:rPr>
              <a:t>Decoding DNA presents a high-stakes opportunity in many industries.</a:t>
            </a:r>
            <a:endParaRPr b="1" sz="1400">
              <a:solidFill>
                <a:srgbClr val="191919"/>
              </a:solidFill>
              <a:latin typeface="Montserrat SemiBold"/>
              <a:ea typeface="Montserrat SemiBold"/>
              <a:cs typeface="Montserrat SemiBold"/>
              <a:sym typeface="Montserrat SemiBold"/>
            </a:endParaRPr>
          </a:p>
        </p:txBody>
      </p:sp>
      <p:sp>
        <p:nvSpPr>
          <p:cNvPr id="754" name="Google Shape;754;p76"/>
          <p:cNvSpPr txBox="1"/>
          <p:nvPr/>
        </p:nvSpPr>
        <p:spPr>
          <a:xfrm>
            <a:off x="431800" y="1293870"/>
            <a:ext cx="4328090" cy="180443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Consumer genomic testing is marketed directly to consumers, who can buy tests online for as little as $99. After receiving a test kit, customers send the company a DNA sample and receive their results from a secure app or written report. The most popular tests look at a limited set of genes to make predictions about common traits using this genetic information.</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While it is not common, it is not niche either, with over 12 million people giving 23andme their DNA as of September 2021.</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The promise of personalized healthcare is a value proposition many would give their DNA to achieve.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However, the question for the consumer goods space is whether the genome or other genetic analysis could provide a hyper-personalized product with enough value to justify the intrusion into their privacy.</a:t>
            </a:r>
            <a:endParaRPr sz="900">
              <a:solidFill>
                <a:schemeClr val="dk1"/>
              </a:solidFill>
              <a:latin typeface="Roboto Light"/>
              <a:ea typeface="Roboto Light"/>
              <a:cs typeface="Roboto Light"/>
              <a:sym typeface="Roboto Light"/>
            </a:endParaRPr>
          </a:p>
        </p:txBody>
      </p:sp>
      <p:sp>
        <p:nvSpPr>
          <p:cNvPr id="755" name="Google Shape;755;p76"/>
          <p:cNvSpPr/>
          <p:nvPr/>
        </p:nvSpPr>
        <p:spPr>
          <a:xfrm>
            <a:off x="503299" y="1148999"/>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56" name="Google Shape;756;p76"/>
          <p:cNvSpPr txBox="1"/>
          <p:nvPr/>
        </p:nvSpPr>
        <p:spPr>
          <a:xfrm>
            <a:off x="431800" y="4247423"/>
            <a:ext cx="4572000" cy="477054"/>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https://www.ancestry.com/dna/</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https://www.23andme.com/dna-ancestry/</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https://www.dnafit.com/why-dnafit/</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https://www.meantimebrewing.com/blog/2016/12/meantime-bespoke</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7">
                  <a:extLst>
                    <a:ext uri="{A12FA001-AC4F-418D-AE19-62706E023703}">
                      <ahyp:hlinkClr val="tx"/>
                    </a:ext>
                  </a:extLst>
                </a:hlinkClick>
              </a:rPr>
              <a:t>https://www.epigencare.com/about/</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757" name="Google Shape;757;p76"/>
          <p:cNvPicPr preferRelativeResize="0"/>
          <p:nvPr/>
        </p:nvPicPr>
        <p:blipFill rotWithShape="1">
          <a:blip r:embed="rId8">
            <a:alphaModFix/>
          </a:blip>
          <a:srcRect b="0" l="0" r="0" t="0"/>
          <a:stretch/>
        </p:blipFill>
        <p:spPr>
          <a:xfrm>
            <a:off x="5522739" y="2731627"/>
            <a:ext cx="1121137" cy="242554"/>
          </a:xfrm>
          <a:prstGeom prst="rect">
            <a:avLst/>
          </a:prstGeom>
          <a:noFill/>
          <a:ln>
            <a:noFill/>
          </a:ln>
        </p:spPr>
      </p:pic>
      <p:pic>
        <p:nvPicPr>
          <p:cNvPr id="758" name="Google Shape;758;p76"/>
          <p:cNvPicPr preferRelativeResize="0"/>
          <p:nvPr/>
        </p:nvPicPr>
        <p:blipFill rotWithShape="1">
          <a:blip r:embed="rId9">
            <a:alphaModFix/>
          </a:blip>
          <a:srcRect b="0" l="0" r="0" t="0"/>
          <a:stretch/>
        </p:blipFill>
        <p:spPr>
          <a:xfrm>
            <a:off x="5522739" y="3584277"/>
            <a:ext cx="1121137" cy="193820"/>
          </a:xfrm>
          <a:prstGeom prst="rect">
            <a:avLst/>
          </a:prstGeom>
          <a:noFill/>
          <a:ln>
            <a:noFill/>
          </a:ln>
        </p:spPr>
      </p:pic>
      <p:pic>
        <p:nvPicPr>
          <p:cNvPr id="759" name="Google Shape;759;p76"/>
          <p:cNvPicPr preferRelativeResize="0"/>
          <p:nvPr/>
        </p:nvPicPr>
        <p:blipFill rotWithShape="1">
          <a:blip r:embed="rId10">
            <a:alphaModFix/>
          </a:blip>
          <a:srcRect b="0" l="0" r="0" t="0"/>
          <a:stretch/>
        </p:blipFill>
        <p:spPr>
          <a:xfrm>
            <a:off x="5522738" y="1782549"/>
            <a:ext cx="1121138" cy="449435"/>
          </a:xfrm>
          <a:prstGeom prst="rect">
            <a:avLst/>
          </a:prstGeom>
          <a:noFill/>
          <a:ln>
            <a:noFill/>
          </a:ln>
        </p:spPr>
      </p:pic>
      <p:sp>
        <p:nvSpPr>
          <p:cNvPr id="760" name="Google Shape;760;p76"/>
          <p:cNvSpPr txBox="1"/>
          <p:nvPr/>
        </p:nvSpPr>
        <p:spPr>
          <a:xfrm>
            <a:off x="7387762" y="1889766"/>
            <a:ext cx="149424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900">
                <a:solidFill>
                  <a:schemeClr val="dk1"/>
                </a:solidFill>
                <a:latin typeface="Roboto Medium"/>
                <a:ea typeface="Roboto Medium"/>
                <a:cs typeface="Roboto Medium"/>
                <a:sym typeface="Roboto Medium"/>
              </a:rPr>
              <a:t>Personalized Nutrition</a:t>
            </a:r>
            <a:endParaRPr/>
          </a:p>
        </p:txBody>
      </p:sp>
      <p:sp>
        <p:nvSpPr>
          <p:cNvPr id="761" name="Google Shape;761;p76"/>
          <p:cNvSpPr txBox="1"/>
          <p:nvPr/>
        </p:nvSpPr>
        <p:spPr>
          <a:xfrm>
            <a:off x="7387762" y="2735404"/>
            <a:ext cx="149424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900">
                <a:solidFill>
                  <a:schemeClr val="dk1"/>
                </a:solidFill>
                <a:latin typeface="Roboto Medium"/>
                <a:ea typeface="Roboto Medium"/>
                <a:cs typeface="Roboto Medium"/>
                <a:sym typeface="Roboto Medium"/>
              </a:rPr>
              <a:t>Personalized Beer</a:t>
            </a:r>
            <a:endParaRPr/>
          </a:p>
        </p:txBody>
      </p:sp>
      <p:sp>
        <p:nvSpPr>
          <p:cNvPr id="762" name="Google Shape;762;p76"/>
          <p:cNvSpPr txBox="1"/>
          <p:nvPr/>
        </p:nvSpPr>
        <p:spPr>
          <a:xfrm>
            <a:off x="7387762" y="3570392"/>
            <a:ext cx="1494240"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900">
                <a:solidFill>
                  <a:schemeClr val="dk1"/>
                </a:solidFill>
                <a:latin typeface="Roboto Medium"/>
                <a:ea typeface="Roboto Medium"/>
                <a:cs typeface="Roboto Medium"/>
                <a:sym typeface="Roboto Medium"/>
              </a:rPr>
              <a:t>Personalized Skincare</a:t>
            </a:r>
            <a:endParaRPr/>
          </a:p>
        </p:txBody>
      </p:sp>
      <p:sp>
        <p:nvSpPr>
          <p:cNvPr id="763" name="Google Shape;763;p76"/>
          <p:cNvSpPr/>
          <p:nvPr/>
        </p:nvSpPr>
        <p:spPr>
          <a:xfrm>
            <a:off x="5086005" y="1386388"/>
            <a:ext cx="3270915" cy="45719"/>
          </a:xfrm>
          <a:prstGeom prst="rect">
            <a:avLst/>
          </a:prstGeom>
          <a:gradFill>
            <a:gsLst>
              <a:gs pos="0">
                <a:srgbClr val="CCE5FF">
                  <a:alpha val="0"/>
                </a:srgbClr>
              </a:gs>
              <a:gs pos="40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64" name="Google Shape;764;p76"/>
          <p:cNvSpPr/>
          <p:nvPr/>
        </p:nvSpPr>
        <p:spPr>
          <a:xfrm>
            <a:off x="5086005" y="509516"/>
            <a:ext cx="3270915" cy="45719"/>
          </a:xfrm>
          <a:prstGeom prst="rect">
            <a:avLst/>
          </a:prstGeom>
          <a:gradFill>
            <a:gsLst>
              <a:gs pos="0">
                <a:srgbClr val="CCE5FF">
                  <a:alpha val="0"/>
                </a:srgbClr>
              </a:gs>
              <a:gs pos="40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cxnSp>
        <p:nvCxnSpPr>
          <p:cNvPr id="765" name="Google Shape;765;p76"/>
          <p:cNvCxnSpPr>
            <a:stCxn id="766" idx="1"/>
            <a:endCxn id="767" idx="6"/>
          </p:cNvCxnSpPr>
          <p:nvPr/>
        </p:nvCxnSpPr>
        <p:spPr>
          <a:xfrm rot="10800000">
            <a:off x="6796072" y="2004156"/>
            <a:ext cx="342000" cy="6000"/>
          </a:xfrm>
          <a:prstGeom prst="straightConnector1">
            <a:avLst/>
          </a:prstGeom>
          <a:noFill/>
          <a:ln cap="flat" cmpd="sng" w="12700">
            <a:solidFill>
              <a:srgbClr val="CCE5FF"/>
            </a:solidFill>
            <a:prstDash val="lgDash"/>
            <a:miter lim="800000"/>
            <a:headEnd len="sm" w="sm" type="none"/>
            <a:tailEnd len="sm" w="sm" type="none"/>
          </a:ln>
        </p:spPr>
      </p:cxnSp>
      <p:cxnSp>
        <p:nvCxnSpPr>
          <p:cNvPr id="768" name="Google Shape;768;p76"/>
          <p:cNvCxnSpPr/>
          <p:nvPr/>
        </p:nvCxnSpPr>
        <p:spPr>
          <a:xfrm rot="10800000">
            <a:off x="6796174" y="2850986"/>
            <a:ext cx="341898" cy="3837"/>
          </a:xfrm>
          <a:prstGeom prst="straightConnector1">
            <a:avLst/>
          </a:prstGeom>
          <a:noFill/>
          <a:ln cap="flat" cmpd="sng" w="12700">
            <a:solidFill>
              <a:srgbClr val="CCE5FF"/>
            </a:solidFill>
            <a:prstDash val="lgDash"/>
            <a:miter lim="800000"/>
            <a:headEnd len="sm" w="sm" type="none"/>
            <a:tailEnd len="sm" w="sm" type="none"/>
          </a:ln>
        </p:spPr>
      </p:cxnSp>
      <p:cxnSp>
        <p:nvCxnSpPr>
          <p:cNvPr id="769" name="Google Shape;769;p76"/>
          <p:cNvCxnSpPr>
            <a:stCxn id="770" idx="1"/>
            <a:endCxn id="771" idx="6"/>
          </p:cNvCxnSpPr>
          <p:nvPr/>
        </p:nvCxnSpPr>
        <p:spPr>
          <a:xfrm rot="10800000">
            <a:off x="6796072" y="3688041"/>
            <a:ext cx="342000" cy="1500"/>
          </a:xfrm>
          <a:prstGeom prst="straightConnector1">
            <a:avLst/>
          </a:prstGeom>
          <a:noFill/>
          <a:ln cap="flat" cmpd="sng" w="12700">
            <a:solidFill>
              <a:srgbClr val="CCE5FF"/>
            </a:solidFill>
            <a:prstDash val="lgDash"/>
            <a:miter lim="800000"/>
            <a:headEnd len="sm" w="sm" type="none"/>
            <a:tailEnd len="sm" w="sm" type="none"/>
          </a:ln>
        </p:spPr>
      </p:cxnSp>
      <p:sp>
        <p:nvSpPr>
          <p:cNvPr id="767" name="Google Shape;767;p76"/>
          <p:cNvSpPr/>
          <p:nvPr/>
        </p:nvSpPr>
        <p:spPr>
          <a:xfrm>
            <a:off x="6721462" y="1966774"/>
            <a:ext cx="74712" cy="74712"/>
          </a:xfrm>
          <a:prstGeom prst="ellipse">
            <a:avLst/>
          </a:prstGeom>
          <a:solidFill>
            <a:srgbClr val="CCE5F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72" name="Google Shape;772;p76"/>
          <p:cNvSpPr/>
          <p:nvPr/>
        </p:nvSpPr>
        <p:spPr>
          <a:xfrm>
            <a:off x="6721462" y="2815548"/>
            <a:ext cx="74712" cy="74712"/>
          </a:xfrm>
          <a:prstGeom prst="ellipse">
            <a:avLst/>
          </a:prstGeom>
          <a:solidFill>
            <a:srgbClr val="CCE5F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71" name="Google Shape;771;p76"/>
          <p:cNvSpPr/>
          <p:nvPr/>
        </p:nvSpPr>
        <p:spPr>
          <a:xfrm>
            <a:off x="6721462" y="3650537"/>
            <a:ext cx="74712" cy="74712"/>
          </a:xfrm>
          <a:prstGeom prst="ellipse">
            <a:avLst/>
          </a:prstGeom>
          <a:solidFill>
            <a:srgbClr val="CCE5F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grpSp>
        <p:nvGrpSpPr>
          <p:cNvPr id="773" name="Google Shape;773;p76"/>
          <p:cNvGrpSpPr/>
          <p:nvPr/>
        </p:nvGrpSpPr>
        <p:grpSpPr>
          <a:xfrm>
            <a:off x="7138072" y="1884156"/>
            <a:ext cx="252000" cy="252000"/>
            <a:chOff x="496039" y="1860793"/>
            <a:chExt cx="466228" cy="466228"/>
          </a:xfrm>
        </p:grpSpPr>
        <p:sp>
          <p:nvSpPr>
            <p:cNvPr id="766" name="Google Shape;766;p76"/>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774" name="Google Shape;774;p76"/>
            <p:cNvPicPr preferRelativeResize="0"/>
            <p:nvPr/>
          </p:nvPicPr>
          <p:blipFill rotWithShape="1">
            <a:blip r:embed="rId11">
              <a:alphaModFix/>
            </a:blip>
            <a:srcRect b="0" l="0" r="0" t="0"/>
            <a:stretch/>
          </p:blipFill>
          <p:spPr>
            <a:xfrm>
              <a:off x="587148" y="1954039"/>
              <a:ext cx="279737" cy="279737"/>
            </a:xfrm>
            <a:prstGeom prst="rect">
              <a:avLst/>
            </a:prstGeom>
            <a:noFill/>
            <a:ln>
              <a:noFill/>
            </a:ln>
          </p:spPr>
        </p:pic>
      </p:grpSp>
      <p:grpSp>
        <p:nvGrpSpPr>
          <p:cNvPr id="775" name="Google Shape;775;p76"/>
          <p:cNvGrpSpPr/>
          <p:nvPr/>
        </p:nvGrpSpPr>
        <p:grpSpPr>
          <a:xfrm>
            <a:off x="7138072" y="2726904"/>
            <a:ext cx="252000" cy="252000"/>
            <a:chOff x="496039" y="1860793"/>
            <a:chExt cx="466228" cy="466228"/>
          </a:xfrm>
        </p:grpSpPr>
        <p:sp>
          <p:nvSpPr>
            <p:cNvPr id="776" name="Google Shape;776;p76"/>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777" name="Google Shape;777;p76"/>
            <p:cNvPicPr preferRelativeResize="0"/>
            <p:nvPr/>
          </p:nvPicPr>
          <p:blipFill rotWithShape="1">
            <a:blip r:embed="rId12">
              <a:alphaModFix/>
            </a:blip>
            <a:srcRect b="0" l="0" r="0" t="0"/>
            <a:stretch/>
          </p:blipFill>
          <p:spPr>
            <a:xfrm>
              <a:off x="587148" y="1954039"/>
              <a:ext cx="279737" cy="279737"/>
            </a:xfrm>
            <a:prstGeom prst="rect">
              <a:avLst/>
            </a:prstGeom>
            <a:noFill/>
            <a:ln>
              <a:noFill/>
            </a:ln>
          </p:spPr>
        </p:pic>
      </p:grpSp>
      <p:grpSp>
        <p:nvGrpSpPr>
          <p:cNvPr id="778" name="Google Shape;778;p76"/>
          <p:cNvGrpSpPr/>
          <p:nvPr/>
        </p:nvGrpSpPr>
        <p:grpSpPr>
          <a:xfrm>
            <a:off x="7138072" y="3563541"/>
            <a:ext cx="252000" cy="252000"/>
            <a:chOff x="496039" y="1860793"/>
            <a:chExt cx="466228" cy="466228"/>
          </a:xfrm>
        </p:grpSpPr>
        <p:sp>
          <p:nvSpPr>
            <p:cNvPr id="770" name="Google Shape;770;p76"/>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779" name="Google Shape;779;p76"/>
            <p:cNvPicPr preferRelativeResize="0"/>
            <p:nvPr/>
          </p:nvPicPr>
          <p:blipFill rotWithShape="1">
            <a:blip r:embed="rId13">
              <a:alphaModFix/>
            </a:blip>
            <a:srcRect b="0" l="0" r="0" t="0"/>
            <a:stretch/>
          </p:blipFill>
          <p:spPr>
            <a:xfrm>
              <a:off x="587148" y="1954039"/>
              <a:ext cx="279737" cy="279737"/>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7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785" name="Google Shape;785;p77"/>
          <p:cNvSpPr/>
          <p:nvPr/>
        </p:nvSpPr>
        <p:spPr>
          <a:xfrm>
            <a:off x="5754433" y="403106"/>
            <a:ext cx="2673350" cy="4148822"/>
          </a:xfrm>
          <a:prstGeom prst="roundRect">
            <a:avLst>
              <a:gd fmla="val 5266" name="adj"/>
            </a:avLst>
          </a:prstGeom>
          <a:solidFill>
            <a:srgbClr val="FFFFFF"/>
          </a:solidFill>
          <a:ln>
            <a:noFill/>
          </a:ln>
          <a:effectLst>
            <a:outerShdw blurRad="50800" rotWithShape="0" algn="l" dist="381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86" name="Google Shape;786;p77"/>
          <p:cNvSpPr txBox="1"/>
          <p:nvPr/>
        </p:nvSpPr>
        <p:spPr>
          <a:xfrm>
            <a:off x="431800" y="775326"/>
            <a:ext cx="4328090" cy="360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91919"/>
              </a:buClr>
              <a:buSzPts val="1600"/>
              <a:buFont typeface="Montserrat SemiBold"/>
              <a:buNone/>
            </a:pPr>
            <a:r>
              <a:rPr b="1" lang="en-GB" sz="1600">
                <a:solidFill>
                  <a:srgbClr val="191919"/>
                </a:solidFill>
                <a:latin typeface="Montserrat SemiBold"/>
                <a:ea typeface="Montserrat SemiBold"/>
                <a:cs typeface="Montserrat SemiBold"/>
                <a:sym typeface="Montserrat SemiBold"/>
              </a:rPr>
              <a:t>EpigenCare and SKINTELLI</a:t>
            </a:r>
            <a:endParaRPr b="1" sz="1600">
              <a:solidFill>
                <a:srgbClr val="191919"/>
              </a:solidFill>
              <a:latin typeface="Montserrat SemiBold"/>
              <a:ea typeface="Montserrat SemiBold"/>
              <a:cs typeface="Montserrat SemiBold"/>
              <a:sym typeface="Montserrat SemiBold"/>
            </a:endParaRPr>
          </a:p>
        </p:txBody>
      </p:sp>
      <p:sp>
        <p:nvSpPr>
          <p:cNvPr id="787" name="Google Shape;787;p77"/>
          <p:cNvSpPr txBox="1"/>
          <p:nvPr/>
        </p:nvSpPr>
        <p:spPr>
          <a:xfrm>
            <a:off x="431800" y="1185049"/>
            <a:ext cx="4328090" cy="83044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900"/>
              <a:buFont typeface="Arial"/>
              <a:buNone/>
            </a:pPr>
            <a:r>
              <a:rPr lang="en-GB" sz="900">
                <a:solidFill>
                  <a:schemeClr val="dk1"/>
                </a:solidFill>
                <a:latin typeface="Roboto"/>
                <a:ea typeface="Roboto"/>
                <a:cs typeface="Roboto"/>
                <a:sym typeface="Roboto"/>
              </a:rPr>
              <a:t>EpigenCare is a pioneering epigenetics company looking at scientifically grounded personalized wellness solutions. In 2021, they launched SKINTELLI. </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SKINTELLI can help consumers select the product best fit for their complexion based on the epigenetics of their skin. The DNA sample is collected through a simple adhesive process that allows the consumer to collect </a:t>
            </a:r>
            <a:r>
              <a:rPr lang="en-GB" sz="900">
                <a:solidFill>
                  <a:schemeClr val="dk1"/>
                </a:solidFill>
                <a:latin typeface="Roboto Medium"/>
                <a:ea typeface="Roboto Medium"/>
                <a:cs typeface="Roboto Medium"/>
                <a:sym typeface="Roboto Medium"/>
              </a:rPr>
              <a:t>DNA directly from their skin </a:t>
            </a:r>
            <a:r>
              <a:rPr lang="en-GB" sz="900">
                <a:solidFill>
                  <a:schemeClr val="dk1"/>
                </a:solidFill>
                <a:latin typeface="Roboto Light"/>
                <a:ea typeface="Roboto Light"/>
                <a:cs typeface="Roboto Light"/>
                <a:sym typeface="Roboto Light"/>
              </a:rPr>
              <a:t>painlessly.</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Rather than analyzing just the genes present, the company focuses on the epigenetic data, highlighting which </a:t>
            </a:r>
            <a:r>
              <a:rPr lang="en-GB" sz="900">
                <a:solidFill>
                  <a:schemeClr val="dk1"/>
                </a:solidFill>
                <a:latin typeface="Roboto Medium"/>
                <a:ea typeface="Roboto Medium"/>
                <a:cs typeface="Roboto Medium"/>
                <a:sym typeface="Roboto Medium"/>
              </a:rPr>
              <a:t>DNA traits </a:t>
            </a:r>
            <a:r>
              <a:rPr lang="en-GB" sz="900">
                <a:solidFill>
                  <a:schemeClr val="dk1"/>
                </a:solidFill>
                <a:latin typeface="Roboto Light"/>
                <a:ea typeface="Roboto Light"/>
                <a:cs typeface="Roboto Light"/>
                <a:sym typeface="Roboto Light"/>
              </a:rPr>
              <a:t>are active or </a:t>
            </a:r>
            <a:r>
              <a:rPr lang="en-GB" sz="900">
                <a:solidFill>
                  <a:schemeClr val="dk1"/>
                </a:solidFill>
                <a:latin typeface="Roboto Medium"/>
                <a:ea typeface="Roboto Medium"/>
                <a:cs typeface="Roboto Medium"/>
                <a:sym typeface="Roboto Medium"/>
              </a:rPr>
              <a:t>dormant based </a:t>
            </a:r>
            <a:r>
              <a:rPr lang="en-GB" sz="900">
                <a:solidFill>
                  <a:schemeClr val="dk1"/>
                </a:solidFill>
                <a:latin typeface="Roboto Light"/>
                <a:ea typeface="Roboto Light"/>
                <a:cs typeface="Roboto Light"/>
                <a:sym typeface="Roboto Light"/>
              </a:rPr>
              <a:t>on the methylation of the gene. The data provides the current capabilities of your skin based on the activated genes, including firmness, elasticity, moisture retention, sun protection, skin’s ability to refresh its cells, sensitivity to environmental stimuli, anti-oxidation potential, and capacity for maintaining smooth and even coloration of the skin.</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Based on your data, a selection of ingredients that would be suitable for your profile is selected, and product recommendations can be made.</a:t>
            </a:r>
            <a:endParaRPr/>
          </a:p>
          <a:p>
            <a:pPr indent="0" lvl="0" marL="0" marR="0" rtl="0" algn="just">
              <a:lnSpc>
                <a:spcPct val="100000"/>
              </a:lnSpc>
              <a:spcBef>
                <a:spcPts val="60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You can then test again after some time to see if your epigenetics has changed and update your skincare routine accordingly.</a:t>
            </a:r>
            <a:endParaRPr sz="900">
              <a:solidFill>
                <a:schemeClr val="dk1"/>
              </a:solidFill>
              <a:latin typeface="Roboto Light"/>
              <a:ea typeface="Roboto Light"/>
              <a:cs typeface="Roboto Light"/>
              <a:sym typeface="Roboto Light"/>
            </a:endParaRPr>
          </a:p>
        </p:txBody>
      </p:sp>
      <p:sp>
        <p:nvSpPr>
          <p:cNvPr id="788" name="Google Shape;788;p77"/>
          <p:cNvSpPr txBox="1"/>
          <p:nvPr/>
        </p:nvSpPr>
        <p:spPr>
          <a:xfrm>
            <a:off x="431800" y="4555200"/>
            <a:ext cx="4572000" cy="169277"/>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https://www.quant-u.com/</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789" name="Google Shape;789;p77"/>
          <p:cNvPicPr preferRelativeResize="0"/>
          <p:nvPr/>
        </p:nvPicPr>
        <p:blipFill rotWithShape="1">
          <a:blip r:embed="rId4">
            <a:alphaModFix/>
          </a:blip>
          <a:srcRect b="0" l="0" r="0" t="0"/>
          <a:stretch/>
        </p:blipFill>
        <p:spPr>
          <a:xfrm>
            <a:off x="3681647" y="297442"/>
            <a:ext cx="1078243" cy="173148"/>
          </a:xfrm>
          <a:prstGeom prst="rect">
            <a:avLst/>
          </a:prstGeom>
          <a:noFill/>
          <a:ln>
            <a:noFill/>
          </a:ln>
        </p:spPr>
      </p:pic>
      <p:pic>
        <p:nvPicPr>
          <p:cNvPr id="790" name="Google Shape;790;p77"/>
          <p:cNvPicPr preferRelativeResize="0"/>
          <p:nvPr/>
        </p:nvPicPr>
        <p:blipFill rotWithShape="1">
          <a:blip r:embed="rId5">
            <a:alphaModFix/>
          </a:blip>
          <a:srcRect b="0" l="0" r="0" t="0"/>
          <a:stretch/>
        </p:blipFill>
        <p:spPr>
          <a:xfrm>
            <a:off x="6210559" y="600313"/>
            <a:ext cx="1761098" cy="1137774"/>
          </a:xfrm>
          <a:prstGeom prst="rect">
            <a:avLst/>
          </a:prstGeom>
          <a:noFill/>
          <a:ln>
            <a:noFill/>
          </a:ln>
        </p:spPr>
      </p:pic>
      <p:pic>
        <p:nvPicPr>
          <p:cNvPr id="791" name="Google Shape;791;p77"/>
          <p:cNvPicPr preferRelativeResize="0"/>
          <p:nvPr/>
        </p:nvPicPr>
        <p:blipFill rotWithShape="1">
          <a:blip r:embed="rId6">
            <a:alphaModFix/>
          </a:blip>
          <a:srcRect b="0" l="0" r="0" t="0"/>
          <a:stretch/>
        </p:blipFill>
        <p:spPr>
          <a:xfrm>
            <a:off x="6062408" y="1799083"/>
            <a:ext cx="2057400" cy="1329201"/>
          </a:xfrm>
          <a:prstGeom prst="rect">
            <a:avLst/>
          </a:prstGeom>
          <a:noFill/>
          <a:ln>
            <a:noFill/>
          </a:ln>
        </p:spPr>
      </p:pic>
      <p:pic>
        <p:nvPicPr>
          <p:cNvPr id="792" name="Google Shape;792;p77"/>
          <p:cNvPicPr preferRelativeResize="0"/>
          <p:nvPr/>
        </p:nvPicPr>
        <p:blipFill rotWithShape="1">
          <a:blip r:embed="rId7">
            <a:alphaModFix/>
          </a:blip>
          <a:srcRect b="0" l="0" r="0" t="0"/>
          <a:stretch/>
        </p:blipFill>
        <p:spPr>
          <a:xfrm>
            <a:off x="6062408" y="3145518"/>
            <a:ext cx="2057400" cy="1299603"/>
          </a:xfrm>
          <a:prstGeom prst="rect">
            <a:avLst/>
          </a:prstGeom>
          <a:noFill/>
          <a:ln>
            <a:noFill/>
          </a:ln>
        </p:spPr>
      </p:pic>
      <p:sp>
        <p:nvSpPr>
          <p:cNvPr id="793" name="Google Shape;793;p77"/>
          <p:cNvSpPr/>
          <p:nvPr/>
        </p:nvSpPr>
        <p:spPr>
          <a:xfrm rot="5400000">
            <a:off x="869123" y="-338100"/>
            <a:ext cx="36000" cy="1800000"/>
          </a:xfrm>
          <a:prstGeom prst="round2SameRect">
            <a:avLst>
              <a:gd fmla="val 0" name="adj1"/>
              <a:gd fmla="val 11826" name="adj2"/>
            </a:avLst>
          </a:prstGeom>
          <a:solidFill>
            <a:srgbClr val="0008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794" name="Google Shape;794;p77"/>
          <p:cNvSpPr txBox="1"/>
          <p:nvPr/>
        </p:nvSpPr>
        <p:spPr>
          <a:xfrm>
            <a:off x="431800" y="214739"/>
            <a:ext cx="1881496"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600">
                <a:solidFill>
                  <a:srgbClr val="000816"/>
                </a:solidFill>
                <a:latin typeface="Poppins"/>
                <a:ea typeface="Poppins"/>
                <a:cs typeface="Poppins"/>
                <a:sym typeface="Poppins"/>
              </a:rPr>
              <a:t>CASE STUDY</a:t>
            </a:r>
            <a:endParaRPr/>
          </a:p>
        </p:txBody>
      </p:sp>
      <p:sp>
        <p:nvSpPr>
          <p:cNvPr id="795" name="Google Shape;795;p77"/>
          <p:cNvSpPr txBox="1"/>
          <p:nvPr/>
        </p:nvSpPr>
        <p:spPr>
          <a:xfrm>
            <a:off x="6529504" y="4245166"/>
            <a:ext cx="1744291" cy="16658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2"/>
              </a:buClr>
              <a:buSzPts val="600"/>
              <a:buFont typeface="Arial"/>
              <a:buNone/>
            </a:pPr>
            <a:r>
              <a:rPr lang="en-GB" sz="600">
                <a:solidFill>
                  <a:schemeClr val="dk2"/>
                </a:solidFill>
                <a:latin typeface="Roboto Light"/>
                <a:ea typeface="Roboto Light"/>
                <a:cs typeface="Roboto Light"/>
                <a:sym typeface="Roboto Light"/>
              </a:rPr>
              <a:t>Source: Skintelli</a:t>
            </a:r>
            <a:endParaRPr sz="600">
              <a:solidFill>
                <a:schemeClr val="dk2"/>
              </a:solidFill>
              <a:latin typeface="Roboto Light"/>
              <a:ea typeface="Roboto Light"/>
              <a:cs typeface="Roboto Light"/>
              <a:sym typeface="Roboto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8"/>
          <p:cNvSpPr txBox="1"/>
          <p:nvPr/>
        </p:nvSpPr>
        <p:spPr>
          <a:xfrm>
            <a:off x="1002084" y="1276383"/>
            <a:ext cx="404721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3200">
                <a:solidFill>
                  <a:schemeClr val="lt1"/>
                </a:solidFill>
                <a:latin typeface="Poppins"/>
                <a:ea typeface="Poppins"/>
                <a:cs typeface="Poppins"/>
                <a:sym typeface="Poppins"/>
              </a:rPr>
              <a:t>Challenges &amp; Risks </a:t>
            </a:r>
            <a:endParaRPr/>
          </a:p>
        </p:txBody>
      </p:sp>
      <p:cxnSp>
        <p:nvCxnSpPr>
          <p:cNvPr id="801" name="Google Shape;801;p78"/>
          <p:cNvCxnSpPr>
            <a:stCxn id="802" idx="2"/>
            <a:endCxn id="803" idx="0"/>
          </p:cNvCxnSpPr>
          <p:nvPr/>
        </p:nvCxnSpPr>
        <p:spPr>
          <a:xfrm>
            <a:off x="735381" y="1276383"/>
            <a:ext cx="0" cy="2337600"/>
          </a:xfrm>
          <a:prstGeom prst="straightConnector1">
            <a:avLst/>
          </a:prstGeom>
          <a:noFill/>
          <a:ln cap="flat" cmpd="sng" w="12700">
            <a:solidFill>
              <a:srgbClr val="CCE5FF"/>
            </a:solidFill>
            <a:prstDash val="lgDash"/>
            <a:miter lim="800000"/>
            <a:headEnd len="sm" w="sm" type="none"/>
            <a:tailEnd len="sm" w="sm" type="none"/>
          </a:ln>
        </p:spPr>
      </p:cxnSp>
      <p:grpSp>
        <p:nvGrpSpPr>
          <p:cNvPr id="804" name="Google Shape;804;p78"/>
          <p:cNvGrpSpPr/>
          <p:nvPr/>
        </p:nvGrpSpPr>
        <p:grpSpPr>
          <a:xfrm>
            <a:off x="555381" y="3613885"/>
            <a:ext cx="360000" cy="360000"/>
            <a:chOff x="411331" y="3803713"/>
            <a:chExt cx="360000" cy="360000"/>
          </a:xfrm>
        </p:grpSpPr>
        <p:sp>
          <p:nvSpPr>
            <p:cNvPr id="803" name="Google Shape;803;p78"/>
            <p:cNvSpPr/>
            <p:nvPr/>
          </p:nvSpPr>
          <p:spPr>
            <a:xfrm>
              <a:off x="411331" y="380371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805" name="Google Shape;805;p78"/>
            <p:cNvPicPr preferRelativeResize="0"/>
            <p:nvPr/>
          </p:nvPicPr>
          <p:blipFill rotWithShape="1">
            <a:blip r:embed="rId3">
              <a:alphaModFix/>
            </a:blip>
            <a:srcRect b="0" l="0" r="0" t="0"/>
            <a:stretch/>
          </p:blipFill>
          <p:spPr>
            <a:xfrm>
              <a:off x="479704" y="3881156"/>
              <a:ext cx="216000" cy="216000"/>
            </a:xfrm>
            <a:prstGeom prst="rect">
              <a:avLst/>
            </a:prstGeom>
            <a:noFill/>
            <a:ln>
              <a:noFill/>
            </a:ln>
          </p:spPr>
        </p:pic>
      </p:grpSp>
      <p:grpSp>
        <p:nvGrpSpPr>
          <p:cNvPr id="806" name="Google Shape;806;p78"/>
          <p:cNvGrpSpPr/>
          <p:nvPr/>
        </p:nvGrpSpPr>
        <p:grpSpPr>
          <a:xfrm>
            <a:off x="555381" y="916383"/>
            <a:ext cx="360000" cy="360000"/>
            <a:chOff x="411331" y="3803713"/>
            <a:chExt cx="360000" cy="360000"/>
          </a:xfrm>
        </p:grpSpPr>
        <p:sp>
          <p:nvSpPr>
            <p:cNvPr id="802" name="Google Shape;802;p78"/>
            <p:cNvSpPr/>
            <p:nvPr/>
          </p:nvSpPr>
          <p:spPr>
            <a:xfrm>
              <a:off x="411331" y="380371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807" name="Google Shape;807;p78"/>
            <p:cNvPicPr preferRelativeResize="0"/>
            <p:nvPr/>
          </p:nvPicPr>
          <p:blipFill rotWithShape="1">
            <a:blip r:embed="rId4">
              <a:alphaModFix/>
            </a:blip>
            <a:srcRect b="0" l="0" r="0" t="0"/>
            <a:stretch/>
          </p:blipFill>
          <p:spPr>
            <a:xfrm>
              <a:off x="479704" y="3881156"/>
              <a:ext cx="216000" cy="216000"/>
            </a:xfrm>
            <a:prstGeom prst="rect">
              <a:avLst/>
            </a:prstGeom>
            <a:noFill/>
            <a:ln>
              <a:noFill/>
            </a:ln>
          </p:spPr>
        </p:pic>
      </p:grpSp>
      <p:sp>
        <p:nvSpPr>
          <p:cNvPr id="808" name="Google Shape;808;p78"/>
          <p:cNvSpPr txBox="1"/>
          <p:nvPr/>
        </p:nvSpPr>
        <p:spPr>
          <a:xfrm>
            <a:off x="1002084" y="2482806"/>
            <a:ext cx="5137460" cy="11310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350">
                <a:solidFill>
                  <a:schemeClr val="lt1"/>
                </a:solidFill>
                <a:latin typeface="Roboto Light"/>
                <a:ea typeface="Roboto Light"/>
                <a:cs typeface="Roboto Light"/>
                <a:sym typeface="Roboto Light"/>
              </a:rPr>
              <a:t>Even if mass personalized manufacturing has a lot of advantages, it can have a lot of limitations and challenges for companies </a:t>
            </a:r>
            <a:br>
              <a:rPr lang="en-GB" sz="1350">
                <a:solidFill>
                  <a:schemeClr val="lt1"/>
                </a:solidFill>
                <a:latin typeface="Roboto Light"/>
                <a:ea typeface="Roboto Light"/>
                <a:cs typeface="Roboto Light"/>
                <a:sym typeface="Roboto Light"/>
              </a:rPr>
            </a:br>
            <a:r>
              <a:rPr lang="en-GB" sz="1350">
                <a:solidFill>
                  <a:schemeClr val="lt1"/>
                </a:solidFill>
                <a:latin typeface="Roboto Light"/>
                <a:ea typeface="Roboto Light"/>
                <a:cs typeface="Roboto Light"/>
                <a:sym typeface="Roboto Light"/>
              </a:rPr>
              <a:t>that want to please their clients. If a company decides to offer personalized products, it needs to rethink its site design, order processing, shipping, production process, equipment, etc.</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79"/>
          <p:cNvSpPr/>
          <p:nvPr/>
        </p:nvSpPr>
        <p:spPr>
          <a:xfrm>
            <a:off x="4681160" y="813661"/>
            <a:ext cx="4104163" cy="628226"/>
          </a:xfrm>
          <a:prstGeom prst="roundRect">
            <a:avLst>
              <a:gd fmla="val 9897" name="adj"/>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14" name="Google Shape;814;p79"/>
          <p:cNvSpPr/>
          <p:nvPr/>
        </p:nvSpPr>
        <p:spPr>
          <a:xfrm>
            <a:off x="4681160" y="1478748"/>
            <a:ext cx="4104163" cy="628226"/>
          </a:xfrm>
          <a:prstGeom prst="roundRect">
            <a:avLst>
              <a:gd fmla="val 9897" name="adj"/>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15" name="Google Shape;815;p79"/>
          <p:cNvSpPr/>
          <p:nvPr/>
        </p:nvSpPr>
        <p:spPr>
          <a:xfrm>
            <a:off x="4681160" y="2143835"/>
            <a:ext cx="4104163" cy="628226"/>
          </a:xfrm>
          <a:prstGeom prst="roundRect">
            <a:avLst>
              <a:gd fmla="val 9897" name="adj"/>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dk2"/>
              </a:solidFill>
              <a:latin typeface="Roboto Light"/>
              <a:ea typeface="Roboto Light"/>
              <a:cs typeface="Roboto Light"/>
              <a:sym typeface="Roboto Light"/>
            </a:endParaRPr>
          </a:p>
        </p:txBody>
      </p:sp>
      <p:sp>
        <p:nvSpPr>
          <p:cNvPr id="816" name="Google Shape;816;p79"/>
          <p:cNvSpPr/>
          <p:nvPr/>
        </p:nvSpPr>
        <p:spPr>
          <a:xfrm>
            <a:off x="4681160" y="2808921"/>
            <a:ext cx="4104163" cy="628226"/>
          </a:xfrm>
          <a:prstGeom prst="roundRect">
            <a:avLst>
              <a:gd fmla="val 9897" name="adj"/>
            </a:avLst>
          </a:prstGeom>
          <a:solidFill>
            <a:srgbClr val="FFFF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17" name="Google Shape;817;p79"/>
          <p:cNvSpPr/>
          <p:nvPr/>
        </p:nvSpPr>
        <p:spPr>
          <a:xfrm>
            <a:off x="4681160" y="148574"/>
            <a:ext cx="4104163" cy="628226"/>
          </a:xfrm>
          <a:prstGeom prst="roundRect">
            <a:avLst>
              <a:gd fmla="val 989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18" name="Google Shape;818;p79"/>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819" name="Google Shape;819;p79"/>
          <p:cNvSpPr txBox="1"/>
          <p:nvPr/>
        </p:nvSpPr>
        <p:spPr>
          <a:xfrm>
            <a:off x="431800" y="3792029"/>
            <a:ext cx="7415028" cy="6282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Montserrat"/>
              <a:buNone/>
            </a:pPr>
            <a:r>
              <a:rPr b="1" lang="en-GB" sz="1800">
                <a:solidFill>
                  <a:schemeClr val="lt1"/>
                </a:solidFill>
                <a:latin typeface="Montserrat"/>
                <a:ea typeface="Montserrat"/>
                <a:cs typeface="Montserrat"/>
                <a:sym typeface="Montserrat"/>
              </a:rPr>
              <a:t>Companies are faced with </a:t>
            </a:r>
            <a:r>
              <a:rPr b="1" lang="en-GB" sz="1800">
                <a:solidFill>
                  <a:schemeClr val="accent1"/>
                </a:solidFill>
                <a:latin typeface="Montserrat"/>
                <a:ea typeface="Montserrat"/>
                <a:cs typeface="Montserrat"/>
                <a:sym typeface="Montserrat"/>
              </a:rPr>
              <a:t>5 key challenges </a:t>
            </a:r>
            <a:r>
              <a:rPr b="1" lang="en-GB" sz="1800">
                <a:solidFill>
                  <a:schemeClr val="lt1"/>
                </a:solidFill>
                <a:latin typeface="Montserrat"/>
                <a:ea typeface="Montserrat"/>
                <a:cs typeface="Montserrat"/>
                <a:sym typeface="Montserrat"/>
              </a:rPr>
              <a:t>when deciding if and how they adopt a more hyper-personalized approach.</a:t>
            </a:r>
            <a:endParaRPr/>
          </a:p>
        </p:txBody>
      </p:sp>
      <p:sp>
        <p:nvSpPr>
          <p:cNvPr id="820" name="Google Shape;820;p79"/>
          <p:cNvSpPr/>
          <p:nvPr/>
        </p:nvSpPr>
        <p:spPr>
          <a:xfrm>
            <a:off x="522088" y="4547711"/>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21" name="Google Shape;821;p79"/>
          <p:cNvSpPr txBox="1"/>
          <p:nvPr/>
        </p:nvSpPr>
        <p:spPr>
          <a:xfrm>
            <a:off x="4731535" y="201132"/>
            <a:ext cx="40189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Having the right platform/system to offer personalization: </a:t>
            </a:r>
            <a:r>
              <a:rPr lang="en-GB" sz="700">
                <a:solidFill>
                  <a:schemeClr val="dk2"/>
                </a:solidFill>
                <a:latin typeface="Montserrat"/>
                <a:ea typeface="Montserrat"/>
                <a:cs typeface="Montserrat"/>
                <a:sym typeface="Montserrat"/>
              </a:rPr>
              <a:t>the consumer should be able to customize the different dimensions in the ordering system and, preferably, confirm their selections since the product can't be sold again to other customers. It's helpful to have real-time visual feedback that demonstrates modification.</a:t>
            </a:r>
            <a:endParaRPr/>
          </a:p>
        </p:txBody>
      </p:sp>
      <p:sp>
        <p:nvSpPr>
          <p:cNvPr id="822" name="Google Shape;822;p79"/>
          <p:cNvSpPr txBox="1"/>
          <p:nvPr/>
        </p:nvSpPr>
        <p:spPr>
          <a:xfrm>
            <a:off x="4731536" y="1526177"/>
            <a:ext cx="369298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Production process flexibility: </a:t>
            </a:r>
            <a:r>
              <a:rPr lang="en-GB" sz="700">
                <a:solidFill>
                  <a:schemeClr val="dk2"/>
                </a:solidFill>
                <a:latin typeface="Montserrat"/>
                <a:ea typeface="Montserrat"/>
                <a:cs typeface="Montserrat"/>
                <a:sym typeface="Montserrat"/>
              </a:rPr>
              <a:t>since the process includes working with 3</a:t>
            </a:r>
            <a:r>
              <a:rPr baseline="30000" lang="en-GB" sz="700">
                <a:solidFill>
                  <a:schemeClr val="dk2"/>
                </a:solidFill>
                <a:latin typeface="Montserrat"/>
                <a:ea typeface="Montserrat"/>
                <a:cs typeface="Montserrat"/>
                <a:sym typeface="Montserrat"/>
              </a:rPr>
              <a:t>rd</a:t>
            </a:r>
            <a:r>
              <a:rPr lang="en-GB" sz="700">
                <a:solidFill>
                  <a:schemeClr val="dk2"/>
                </a:solidFill>
                <a:latin typeface="Montserrat"/>
                <a:ea typeface="Montserrat"/>
                <a:cs typeface="Montserrat"/>
                <a:sym typeface="Montserrat"/>
              </a:rPr>
              <a:t> party suppliers, managing and communicating effectively with your supply chain is essential. That means selecting suppliers who can provide components easier and quicker.</a:t>
            </a:r>
            <a:endParaRPr/>
          </a:p>
        </p:txBody>
      </p:sp>
      <p:sp>
        <p:nvSpPr>
          <p:cNvPr id="823" name="Google Shape;823;p79"/>
          <p:cNvSpPr txBox="1"/>
          <p:nvPr/>
        </p:nvSpPr>
        <p:spPr>
          <a:xfrm>
            <a:off x="4731536" y="862256"/>
            <a:ext cx="369297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Keeping the standards of excellence/quality: </a:t>
            </a:r>
            <a:r>
              <a:rPr lang="en-GB" sz="700">
                <a:solidFill>
                  <a:schemeClr val="dk2"/>
                </a:solidFill>
                <a:latin typeface="Montserrat"/>
                <a:ea typeface="Montserrat"/>
                <a:cs typeface="Montserrat"/>
                <a:sym typeface="Montserrat"/>
              </a:rPr>
              <a:t>customers want customized products that are of high quality. Materials and components must have excellent quality to guarantee a beautiful finished result; This requires quality integration into the production process.</a:t>
            </a:r>
            <a:endParaRPr/>
          </a:p>
        </p:txBody>
      </p:sp>
      <p:sp>
        <p:nvSpPr>
          <p:cNvPr id="824" name="Google Shape;824;p79"/>
          <p:cNvSpPr txBox="1"/>
          <p:nvPr/>
        </p:nvSpPr>
        <p:spPr>
          <a:xfrm>
            <a:off x="4731535" y="2251202"/>
            <a:ext cx="3692987"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Delivery time: </a:t>
            </a:r>
            <a:r>
              <a:rPr lang="en-GB" sz="700">
                <a:solidFill>
                  <a:schemeClr val="dk2"/>
                </a:solidFill>
                <a:latin typeface="Montserrat"/>
                <a:ea typeface="Montserrat"/>
                <a:cs typeface="Montserrat"/>
                <a:sym typeface="Montserrat"/>
              </a:rPr>
              <a:t>even if customers are willing to wait for a personalized product, companies must ensure a reasonable delivery time to maintain a good customer experience.</a:t>
            </a:r>
            <a:endParaRPr/>
          </a:p>
        </p:txBody>
      </p:sp>
      <p:sp>
        <p:nvSpPr>
          <p:cNvPr id="825" name="Google Shape;825;p79"/>
          <p:cNvSpPr txBox="1"/>
          <p:nvPr/>
        </p:nvSpPr>
        <p:spPr>
          <a:xfrm>
            <a:off x="4731535" y="2861424"/>
            <a:ext cx="401895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Keeping low-cost operations: </a:t>
            </a:r>
            <a:r>
              <a:rPr lang="en-GB" sz="700">
                <a:solidFill>
                  <a:schemeClr val="dk2"/>
                </a:solidFill>
                <a:latin typeface="Montserrat"/>
                <a:ea typeface="Montserrat"/>
                <a:cs typeface="Montserrat"/>
                <a:sym typeface="Montserrat"/>
              </a:rPr>
              <a:t>customization is often associated with higher prices and costs, but with mass personalized manufacturing, there are opportunities to reduce costs. Making products to order and knowing what components are needed means you can order only necessary parts, avoiding waste.</a:t>
            </a:r>
            <a:endParaRPr/>
          </a:p>
        </p:txBody>
      </p:sp>
      <p:grpSp>
        <p:nvGrpSpPr>
          <p:cNvPr id="826" name="Google Shape;826;p79"/>
          <p:cNvGrpSpPr/>
          <p:nvPr/>
        </p:nvGrpSpPr>
        <p:grpSpPr>
          <a:xfrm flipH="1" rot="10800000">
            <a:off x="4334065" y="380498"/>
            <a:ext cx="250829" cy="162620"/>
            <a:chOff x="739045" y="3646193"/>
            <a:chExt cx="250829" cy="162620"/>
          </a:xfrm>
        </p:grpSpPr>
        <p:sp>
          <p:nvSpPr>
            <p:cNvPr id="827" name="Google Shape;827;p79"/>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28" name="Google Shape;828;p79"/>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29" name="Google Shape;829;p79"/>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830" name="Google Shape;830;p79"/>
          <p:cNvGrpSpPr/>
          <p:nvPr/>
        </p:nvGrpSpPr>
        <p:grpSpPr>
          <a:xfrm flipH="1" rot="10800000">
            <a:off x="4321395" y="1046248"/>
            <a:ext cx="250829" cy="162620"/>
            <a:chOff x="739045" y="3646193"/>
            <a:chExt cx="250829" cy="162620"/>
          </a:xfrm>
        </p:grpSpPr>
        <p:sp>
          <p:nvSpPr>
            <p:cNvPr id="831" name="Google Shape;831;p79"/>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32" name="Google Shape;832;p79"/>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33" name="Google Shape;833;p79"/>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834" name="Google Shape;834;p79"/>
          <p:cNvGrpSpPr/>
          <p:nvPr/>
        </p:nvGrpSpPr>
        <p:grpSpPr>
          <a:xfrm flipH="1" rot="10800000">
            <a:off x="4321395" y="1711998"/>
            <a:ext cx="250829" cy="162620"/>
            <a:chOff x="739045" y="3646193"/>
            <a:chExt cx="250829" cy="162620"/>
          </a:xfrm>
        </p:grpSpPr>
        <p:sp>
          <p:nvSpPr>
            <p:cNvPr id="835" name="Google Shape;835;p79"/>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36" name="Google Shape;836;p79"/>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37" name="Google Shape;837;p79"/>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838" name="Google Shape;838;p79"/>
          <p:cNvGrpSpPr/>
          <p:nvPr/>
        </p:nvGrpSpPr>
        <p:grpSpPr>
          <a:xfrm flipH="1" rot="10800000">
            <a:off x="4321395" y="2377748"/>
            <a:ext cx="250829" cy="162620"/>
            <a:chOff x="739045" y="3646193"/>
            <a:chExt cx="250829" cy="162620"/>
          </a:xfrm>
        </p:grpSpPr>
        <p:sp>
          <p:nvSpPr>
            <p:cNvPr id="839" name="Google Shape;839;p79"/>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40" name="Google Shape;840;p79"/>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41" name="Google Shape;841;p79"/>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grpSp>
        <p:nvGrpSpPr>
          <p:cNvPr id="842" name="Google Shape;842;p79"/>
          <p:cNvGrpSpPr/>
          <p:nvPr/>
        </p:nvGrpSpPr>
        <p:grpSpPr>
          <a:xfrm flipH="1" rot="10800000">
            <a:off x="4321395" y="3043499"/>
            <a:ext cx="250829" cy="162620"/>
            <a:chOff x="739045" y="3646193"/>
            <a:chExt cx="250829" cy="162620"/>
          </a:xfrm>
        </p:grpSpPr>
        <p:sp>
          <p:nvSpPr>
            <p:cNvPr id="843" name="Google Shape;843;p79"/>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44" name="Google Shape;844;p79"/>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845" name="Google Shape;845;p79"/>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846" name="Google Shape;846;p79"/>
          <p:cNvSpPr txBox="1"/>
          <p:nvPr/>
        </p:nvSpPr>
        <p:spPr>
          <a:xfrm>
            <a:off x="431800" y="2917015"/>
            <a:ext cx="3897111" cy="477054"/>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https://startupsloth.om/5-challenges-of-mass-customization/</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https://www.reliableplant.com/Read/30506/manufacturing-customized-products</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https://www.brushyourideas.com/blog/product-customization-challenges/#section4</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https://acceleanation.com/blog/5-ways-to-reduce-operations-costs-with-mass-customization/</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7">
                  <a:extLst>
                    <a:ext uri="{A12FA001-AC4F-418D-AE19-62706E023703}">
                      <ahyp:hlinkClr val="tx"/>
                    </a:ext>
                  </a:extLst>
                </a:hlinkClick>
              </a:rPr>
              <a:t>https://www.cisco.com/c/dam/en_us/about/doing_business/trust-center/docs/cisco-cybersecurity-series-2021-cps.pdf</a:t>
            </a:r>
            <a:r>
              <a:rPr lang="en-GB" sz="500">
                <a:solidFill>
                  <a:schemeClr val="accent3"/>
                </a:solidFill>
                <a:latin typeface="Roboto Light"/>
                <a:ea typeface="Roboto Light"/>
                <a:cs typeface="Roboto Light"/>
                <a:sym typeface="Roboto Light"/>
              </a:rPr>
              <a:t> </a:t>
            </a:r>
            <a:endParaRPr>
              <a:solidFill>
                <a:schemeClr val="accent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sp>
        <p:nvSpPr>
          <p:cNvPr id="851" name="Google Shape;851;p8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852" name="Google Shape;852;p80"/>
          <p:cNvSpPr txBox="1"/>
          <p:nvPr/>
        </p:nvSpPr>
        <p:spPr>
          <a:xfrm>
            <a:off x="431800" y="3792029"/>
            <a:ext cx="6548474" cy="6282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Montserrat"/>
              <a:buNone/>
            </a:pPr>
            <a:r>
              <a:rPr b="1" lang="en-GB" sz="1800">
                <a:solidFill>
                  <a:schemeClr val="lt1"/>
                </a:solidFill>
                <a:latin typeface="Montserrat"/>
                <a:ea typeface="Montserrat"/>
                <a:cs typeface="Montserrat"/>
                <a:sym typeface="Montserrat"/>
              </a:rPr>
              <a:t>The main risk limiting mass production of personalized goods lies in </a:t>
            </a:r>
            <a:r>
              <a:rPr b="1" lang="en-GB" sz="1800">
                <a:solidFill>
                  <a:schemeClr val="accent1"/>
                </a:solidFill>
                <a:latin typeface="Montserrat"/>
                <a:ea typeface="Montserrat"/>
                <a:cs typeface="Montserrat"/>
                <a:sym typeface="Montserrat"/>
              </a:rPr>
              <a:t>data privacy</a:t>
            </a:r>
            <a:r>
              <a:rPr b="1" lang="en-GB" sz="1800">
                <a:solidFill>
                  <a:schemeClr val="lt1"/>
                </a:solidFill>
                <a:latin typeface="Montserrat"/>
                <a:ea typeface="Montserrat"/>
                <a:cs typeface="Montserrat"/>
                <a:sym typeface="Montserrat"/>
              </a:rPr>
              <a:t> and </a:t>
            </a:r>
            <a:r>
              <a:rPr b="1" lang="en-GB" sz="1800">
                <a:solidFill>
                  <a:schemeClr val="accent1"/>
                </a:solidFill>
                <a:latin typeface="Montserrat"/>
                <a:ea typeface="Montserrat"/>
                <a:cs typeface="Montserrat"/>
                <a:sym typeface="Montserrat"/>
              </a:rPr>
              <a:t>trust</a:t>
            </a:r>
            <a:r>
              <a:rPr b="1" lang="en-GB" sz="1800">
                <a:solidFill>
                  <a:schemeClr val="lt1"/>
                </a:solidFill>
                <a:latin typeface="Montserrat"/>
                <a:ea typeface="Montserrat"/>
                <a:cs typeface="Montserrat"/>
                <a:sym typeface="Montserrat"/>
              </a:rPr>
              <a:t>.</a:t>
            </a:r>
            <a:endParaRPr/>
          </a:p>
        </p:txBody>
      </p:sp>
      <p:sp>
        <p:nvSpPr>
          <p:cNvPr id="853" name="Google Shape;853;p80"/>
          <p:cNvSpPr/>
          <p:nvPr/>
        </p:nvSpPr>
        <p:spPr>
          <a:xfrm>
            <a:off x="522088" y="4547711"/>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54" name="Google Shape;854;p80"/>
          <p:cNvSpPr txBox="1"/>
          <p:nvPr/>
        </p:nvSpPr>
        <p:spPr>
          <a:xfrm>
            <a:off x="431800" y="745659"/>
            <a:ext cx="3858300" cy="192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Data privacy is a crucial risk to implementing a hyper-personalization strategy. Most consumers care about privacy and are willing to spend time and money to protect their data. Nearly 50% of participants in the Cisco Consumer Privacy Study 2021 said they had actively avoided or switched from companies because of poor data protection policies or practices.</a:t>
            </a:r>
            <a:endParaRPr>
              <a:latin typeface="Roboto Medium"/>
              <a:ea typeface="Roboto Medium"/>
              <a:cs typeface="Roboto Medium"/>
              <a:sym typeface="Roboto Medium"/>
            </a:endParaRPr>
          </a:p>
          <a:p>
            <a:pPr indent="0" lvl="0" marL="0" marR="0" rtl="0" algn="l">
              <a:lnSpc>
                <a:spcPct val="100000"/>
              </a:lnSpc>
              <a:spcBef>
                <a:spcPts val="60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Therefore, explaining data use and its benefit to the consumer is paramount when considering this strategy.</a:t>
            </a:r>
            <a:endParaRPr>
              <a:latin typeface="Roboto Medium"/>
              <a:ea typeface="Roboto Medium"/>
              <a:cs typeface="Roboto Medium"/>
              <a:sym typeface="Roboto Medium"/>
            </a:endParaRPr>
          </a:p>
          <a:p>
            <a:pPr indent="0" lvl="0" marL="0" marR="0" rtl="0" algn="l">
              <a:lnSpc>
                <a:spcPct val="100000"/>
              </a:lnSpc>
              <a:spcBef>
                <a:spcPts val="60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A 2022 study from the UK found that 77% of people asked were happy to share personal data in general, and 31% had little or no concern over sharing personal data with companies; This is a growing trend, up from only 16% in 2012.</a:t>
            </a:r>
            <a:endParaRPr>
              <a:latin typeface="Roboto Medium"/>
              <a:ea typeface="Roboto Medium"/>
              <a:cs typeface="Roboto Medium"/>
              <a:sym typeface="Roboto Medium"/>
            </a:endParaRPr>
          </a:p>
          <a:p>
            <a:pPr indent="0" lvl="0" marL="0" marR="0" rtl="0" algn="l">
              <a:lnSpc>
                <a:spcPct val="100000"/>
              </a:lnSpc>
              <a:spcBef>
                <a:spcPts val="600"/>
              </a:spcBef>
              <a:spcAft>
                <a:spcPts val="0"/>
              </a:spcAft>
              <a:buClr>
                <a:schemeClr val="dk2"/>
              </a:buClr>
              <a:buSzPts val="800"/>
              <a:buFont typeface="Arial"/>
              <a:buNone/>
            </a:pPr>
            <a:r>
              <a:rPr lang="en-GB" sz="800">
                <a:solidFill>
                  <a:schemeClr val="dk2"/>
                </a:solidFill>
                <a:latin typeface="Roboto Medium"/>
                <a:ea typeface="Roboto Medium"/>
                <a:cs typeface="Roboto Medium"/>
                <a:sym typeface="Roboto Medium"/>
              </a:rPr>
              <a:t>Ultimately, if you can build trust with your customers, you can create brand loyalty. Customers want to feel understood by the businesses they buy from, so empathy should be the goal.</a:t>
            </a:r>
            <a:endParaRPr>
              <a:latin typeface="Roboto Medium"/>
              <a:ea typeface="Roboto Medium"/>
              <a:cs typeface="Roboto Medium"/>
              <a:sym typeface="Roboto Medium"/>
            </a:endParaRPr>
          </a:p>
        </p:txBody>
      </p:sp>
      <p:sp>
        <p:nvSpPr>
          <p:cNvPr id="855" name="Google Shape;855;p80"/>
          <p:cNvSpPr txBox="1"/>
          <p:nvPr/>
        </p:nvSpPr>
        <p:spPr>
          <a:xfrm>
            <a:off x="431800" y="3224792"/>
            <a:ext cx="4572000" cy="169277"/>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https://dma.org.uk/uploads/misc/dma---uk-data-privacy-2022.pdf</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856" name="Google Shape;856;p80"/>
          <p:cNvSpPr txBox="1"/>
          <p:nvPr/>
        </p:nvSpPr>
        <p:spPr>
          <a:xfrm>
            <a:off x="6173730" y="2630219"/>
            <a:ext cx="16677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GB" sz="1100">
                <a:solidFill>
                  <a:schemeClr val="accent1"/>
                </a:solidFill>
                <a:latin typeface="Roboto Medium"/>
                <a:ea typeface="Roboto Medium"/>
                <a:cs typeface="Roboto Medium"/>
                <a:sym typeface="Roboto Medium"/>
              </a:rPr>
              <a:t>This is a growing trend</a:t>
            </a:r>
            <a:endParaRPr/>
          </a:p>
        </p:txBody>
      </p:sp>
      <p:sp>
        <p:nvSpPr>
          <p:cNvPr id="857" name="Google Shape;857;p80"/>
          <p:cNvSpPr txBox="1"/>
          <p:nvPr/>
        </p:nvSpPr>
        <p:spPr>
          <a:xfrm>
            <a:off x="6200087" y="2875487"/>
            <a:ext cx="1588776"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Roboto Light"/>
                <a:ea typeface="Roboto Light"/>
                <a:cs typeface="Roboto Light"/>
                <a:sym typeface="Roboto Light"/>
              </a:rPr>
              <a:t>~2x more than in 20</a:t>
            </a:r>
            <a:r>
              <a:rPr lang="en-GB" sz="1000">
                <a:solidFill>
                  <a:schemeClr val="dk1"/>
                </a:solidFill>
                <a:latin typeface="Roboto Light"/>
                <a:ea typeface="Roboto Light"/>
                <a:cs typeface="Roboto Light"/>
                <a:sym typeface="Roboto Light"/>
              </a:rPr>
              <a:t>12</a:t>
            </a:r>
            <a:endParaRPr/>
          </a:p>
        </p:txBody>
      </p:sp>
      <p:grpSp>
        <p:nvGrpSpPr>
          <p:cNvPr id="858" name="Google Shape;858;p80"/>
          <p:cNvGrpSpPr/>
          <p:nvPr/>
        </p:nvGrpSpPr>
        <p:grpSpPr>
          <a:xfrm>
            <a:off x="5281060" y="1132506"/>
            <a:ext cx="2335174" cy="560249"/>
            <a:chOff x="5736610" y="1362806"/>
            <a:chExt cx="2335174" cy="560249"/>
          </a:xfrm>
        </p:grpSpPr>
        <p:sp>
          <p:nvSpPr>
            <p:cNvPr id="859" name="Google Shape;859;p80"/>
            <p:cNvSpPr txBox="1"/>
            <p:nvPr/>
          </p:nvSpPr>
          <p:spPr>
            <a:xfrm>
              <a:off x="6543706" y="1455846"/>
              <a:ext cx="1528078"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of people are happy to share personal data</a:t>
              </a:r>
              <a:endParaRPr/>
            </a:p>
          </p:txBody>
        </p:sp>
        <p:sp>
          <p:nvSpPr>
            <p:cNvPr id="860" name="Google Shape;860;p80"/>
            <p:cNvSpPr txBox="1"/>
            <p:nvPr/>
          </p:nvSpPr>
          <p:spPr>
            <a:xfrm>
              <a:off x="5736610" y="1362806"/>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77</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grpSp>
        <p:nvGrpSpPr>
          <p:cNvPr id="861" name="Google Shape;861;p80"/>
          <p:cNvGrpSpPr/>
          <p:nvPr/>
        </p:nvGrpSpPr>
        <p:grpSpPr>
          <a:xfrm>
            <a:off x="5281060" y="1736554"/>
            <a:ext cx="2932592" cy="560249"/>
            <a:chOff x="5736610" y="1362806"/>
            <a:chExt cx="2932592" cy="560249"/>
          </a:xfrm>
        </p:grpSpPr>
        <p:sp>
          <p:nvSpPr>
            <p:cNvPr id="862" name="Google Shape;862;p80"/>
            <p:cNvSpPr txBox="1"/>
            <p:nvPr/>
          </p:nvSpPr>
          <p:spPr>
            <a:xfrm>
              <a:off x="6543706" y="1455846"/>
              <a:ext cx="2125496" cy="374168"/>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950"/>
                <a:buFont typeface="Arial"/>
                <a:buNone/>
              </a:pPr>
              <a:r>
                <a:rPr lang="en-GB" sz="950">
                  <a:solidFill>
                    <a:schemeClr val="dk2"/>
                  </a:solidFill>
                  <a:latin typeface="Roboto"/>
                  <a:ea typeface="Roboto"/>
                  <a:cs typeface="Roboto"/>
                  <a:sym typeface="Roboto"/>
                </a:rPr>
                <a:t>had little or no concern over sharing personal data with companies</a:t>
              </a:r>
              <a:endParaRPr/>
            </a:p>
          </p:txBody>
        </p:sp>
        <p:sp>
          <p:nvSpPr>
            <p:cNvPr id="863" name="Google Shape;863;p80"/>
            <p:cNvSpPr txBox="1"/>
            <p:nvPr/>
          </p:nvSpPr>
          <p:spPr>
            <a:xfrm>
              <a:off x="5736610" y="1362806"/>
              <a:ext cx="833452" cy="560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2"/>
                </a:buClr>
                <a:buSzPts val="2800"/>
                <a:buFont typeface="Arial"/>
                <a:buNone/>
              </a:pPr>
              <a:r>
                <a:rPr lang="en-GB" sz="2800">
                  <a:solidFill>
                    <a:schemeClr val="dk2"/>
                  </a:solidFill>
                  <a:latin typeface="Roboto Black"/>
                  <a:ea typeface="Roboto Black"/>
                  <a:cs typeface="Roboto Black"/>
                  <a:sym typeface="Roboto Black"/>
                </a:rPr>
                <a:t>31</a:t>
              </a:r>
              <a:r>
                <a:rPr lang="en-GB" sz="1800">
                  <a:solidFill>
                    <a:schemeClr val="dk2"/>
                  </a:solidFill>
                  <a:latin typeface="Roboto Light"/>
                  <a:ea typeface="Roboto Light"/>
                  <a:cs typeface="Roboto Light"/>
                  <a:sym typeface="Roboto Light"/>
                </a:rPr>
                <a:t>%</a:t>
              </a:r>
              <a:endParaRPr sz="2800">
                <a:solidFill>
                  <a:schemeClr val="dk2"/>
                </a:solidFill>
                <a:latin typeface="Roboto Light"/>
                <a:ea typeface="Roboto Light"/>
                <a:cs typeface="Roboto Light"/>
                <a:sym typeface="Roboto Light"/>
              </a:endParaRPr>
            </a:p>
          </p:txBody>
        </p:sp>
      </p:grpSp>
      <p:sp>
        <p:nvSpPr>
          <p:cNvPr id="864" name="Google Shape;864;p80"/>
          <p:cNvSpPr/>
          <p:nvPr/>
        </p:nvSpPr>
        <p:spPr>
          <a:xfrm>
            <a:off x="5183372" y="435861"/>
            <a:ext cx="3030280" cy="628226"/>
          </a:xfrm>
          <a:prstGeom prst="roundRect">
            <a:avLst>
              <a:gd fmla="val 9897" name="adj"/>
            </a:avLst>
          </a:prstGeom>
          <a:solidFill>
            <a:srgbClr val="FFFFFF">
              <a:alpha val="6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65" name="Google Shape;865;p80"/>
          <p:cNvSpPr txBox="1"/>
          <p:nvPr/>
        </p:nvSpPr>
        <p:spPr>
          <a:xfrm>
            <a:off x="5800574" y="556075"/>
            <a:ext cx="2359400" cy="387798"/>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GB" sz="900">
                <a:solidFill>
                  <a:schemeClr val="dk2"/>
                </a:solidFill>
                <a:latin typeface="Roboto Medium"/>
                <a:ea typeface="Roboto Medium"/>
                <a:cs typeface="Roboto Medium"/>
                <a:sym typeface="Roboto Medium"/>
              </a:rPr>
              <a:t>People are happy to share very personal information when they see a benefit. </a:t>
            </a:r>
            <a:endParaRPr/>
          </a:p>
        </p:txBody>
      </p:sp>
      <p:pic>
        <p:nvPicPr>
          <p:cNvPr id="866" name="Google Shape;866;p80"/>
          <p:cNvPicPr preferRelativeResize="0"/>
          <p:nvPr/>
        </p:nvPicPr>
        <p:blipFill rotWithShape="1">
          <a:blip r:embed="rId5">
            <a:alphaModFix/>
          </a:blip>
          <a:srcRect b="0" l="0" r="0" t="0"/>
          <a:stretch/>
        </p:blipFill>
        <p:spPr>
          <a:xfrm>
            <a:off x="5416428" y="551974"/>
            <a:ext cx="396000" cy="396000"/>
          </a:xfrm>
          <a:prstGeom prst="rect">
            <a:avLst/>
          </a:prstGeom>
          <a:noFill/>
          <a:ln>
            <a:noFill/>
          </a:ln>
        </p:spPr>
      </p:pic>
      <p:pic>
        <p:nvPicPr>
          <p:cNvPr id="867" name="Google Shape;867;p80"/>
          <p:cNvPicPr preferRelativeResize="0"/>
          <p:nvPr/>
        </p:nvPicPr>
        <p:blipFill rotWithShape="1">
          <a:blip r:embed="rId6">
            <a:alphaModFix/>
          </a:blip>
          <a:srcRect b="0" l="0" r="0" t="0"/>
          <a:stretch/>
        </p:blipFill>
        <p:spPr>
          <a:xfrm>
            <a:off x="5682241" y="2630218"/>
            <a:ext cx="491489" cy="491489"/>
          </a:xfrm>
          <a:prstGeom prst="rect">
            <a:avLst/>
          </a:prstGeom>
          <a:noFill/>
          <a:ln>
            <a:noFill/>
          </a:ln>
        </p:spPr>
      </p:pic>
      <p:sp>
        <p:nvSpPr>
          <p:cNvPr id="868" name="Google Shape;868;p80"/>
          <p:cNvSpPr/>
          <p:nvPr/>
        </p:nvSpPr>
        <p:spPr>
          <a:xfrm>
            <a:off x="5177236" y="2371789"/>
            <a:ext cx="3030281" cy="61853"/>
          </a:xfrm>
          <a:prstGeom prst="rect">
            <a:avLst/>
          </a:prstGeom>
          <a:gradFill>
            <a:gsLst>
              <a:gs pos="0">
                <a:srgbClr val="CCE5FF">
                  <a:alpha val="0"/>
                </a:srgbClr>
              </a:gs>
              <a:gs pos="40000">
                <a:schemeClr val="lt1"/>
              </a:gs>
              <a:gs pos="100000">
                <a:schemeClr val="lt1"/>
              </a:gs>
            </a:gsLst>
            <a:path path="circle">
              <a:fillToRect l="100%" t="100%"/>
            </a:path>
            <a:tileRect b="-100%" r="-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81"/>
          <p:cNvSpPr txBox="1"/>
          <p:nvPr/>
        </p:nvSpPr>
        <p:spPr>
          <a:xfrm>
            <a:off x="4572008" y="601275"/>
            <a:ext cx="4140300" cy="27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000"/>
              <a:buFont typeface="Poppins"/>
              <a:buNone/>
            </a:pPr>
            <a:r>
              <a:rPr b="1" lang="en-GB" sz="1100">
                <a:solidFill>
                  <a:schemeClr val="dk2"/>
                </a:solidFill>
                <a:latin typeface="Poppins"/>
                <a:ea typeface="Poppins"/>
                <a:cs typeface="Poppins"/>
                <a:sym typeface="Poppins"/>
              </a:rPr>
              <a:t>Prof. Mark S. Rosenbaum</a:t>
            </a:r>
            <a:endParaRPr b="1" sz="1500">
              <a:solidFill>
                <a:schemeClr val="dk2"/>
              </a:solidFill>
              <a:latin typeface="Poppins"/>
              <a:ea typeface="Poppins"/>
              <a:cs typeface="Poppins"/>
              <a:sym typeface="Poppins"/>
            </a:endParaRPr>
          </a:p>
        </p:txBody>
      </p:sp>
      <p:sp>
        <p:nvSpPr>
          <p:cNvPr id="874" name="Google Shape;874;p81"/>
          <p:cNvSpPr txBox="1"/>
          <p:nvPr/>
        </p:nvSpPr>
        <p:spPr>
          <a:xfrm>
            <a:off x="431798" y="1358657"/>
            <a:ext cx="3231117" cy="4280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lang="en-GB" sz="1400">
                <a:solidFill>
                  <a:schemeClr val="lt1"/>
                </a:solidFill>
                <a:latin typeface="Montserrat"/>
                <a:ea typeface="Montserrat"/>
                <a:cs typeface="Montserrat"/>
                <a:sym typeface="Montserrat"/>
              </a:rPr>
              <a:t>What are the biggest challenges and risks associated with </a:t>
            </a:r>
            <a:br>
              <a:rPr b="1" lang="en-GB" sz="1400">
                <a:solidFill>
                  <a:schemeClr val="lt1"/>
                </a:solidFill>
                <a:latin typeface="Montserrat"/>
                <a:ea typeface="Montserrat"/>
                <a:cs typeface="Montserrat"/>
                <a:sym typeface="Montserrat"/>
              </a:rPr>
            </a:br>
            <a:r>
              <a:rPr b="1" lang="en-GB" sz="1400">
                <a:solidFill>
                  <a:schemeClr val="accent1"/>
                </a:solidFill>
                <a:latin typeface="Montserrat"/>
                <a:ea typeface="Montserrat"/>
                <a:cs typeface="Montserrat"/>
                <a:sym typeface="Montserrat"/>
              </a:rPr>
              <a:t>Hyper-personalization?</a:t>
            </a:r>
            <a:endParaRPr/>
          </a:p>
        </p:txBody>
      </p:sp>
      <p:pic>
        <p:nvPicPr>
          <p:cNvPr id="875" name="Google Shape;875;p81"/>
          <p:cNvPicPr preferRelativeResize="0"/>
          <p:nvPr/>
        </p:nvPicPr>
        <p:blipFill rotWithShape="1">
          <a:blip r:embed="rId3">
            <a:alphaModFix/>
          </a:blip>
          <a:srcRect b="0" l="16616" r="0" t="0"/>
          <a:stretch/>
        </p:blipFill>
        <p:spPr>
          <a:xfrm>
            <a:off x="-18099" y="2746779"/>
            <a:ext cx="2658467" cy="1955016"/>
          </a:xfrm>
          <a:prstGeom prst="rect">
            <a:avLst/>
          </a:prstGeom>
          <a:noFill/>
          <a:ln>
            <a:noFill/>
          </a:ln>
        </p:spPr>
      </p:pic>
      <p:sp>
        <p:nvSpPr>
          <p:cNvPr id="876" name="Google Shape;876;p81"/>
          <p:cNvSpPr txBox="1"/>
          <p:nvPr/>
        </p:nvSpPr>
        <p:spPr>
          <a:xfrm>
            <a:off x="4812712" y="1355534"/>
            <a:ext cx="3725232" cy="86239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050"/>
              <a:buFont typeface="Arial"/>
              <a:buNone/>
            </a:pPr>
            <a:r>
              <a:rPr lang="en-GB" sz="1050">
                <a:solidFill>
                  <a:schemeClr val="dk1"/>
                </a:solidFill>
                <a:latin typeface="Roboto Light"/>
                <a:ea typeface="Roboto Light"/>
                <a:cs typeface="Roboto Light"/>
                <a:sym typeface="Roboto Light"/>
              </a:rPr>
              <a:t>Whilst we can already see examples where knowledge of a consumer is gathered by observation and AI for marketing purposes, customization of the product works best when it is consented by the consumer.</a:t>
            </a:r>
            <a:endParaRPr/>
          </a:p>
        </p:txBody>
      </p:sp>
      <p:sp>
        <p:nvSpPr>
          <p:cNvPr id="877" name="Google Shape;877;p81"/>
          <p:cNvSpPr txBox="1"/>
          <p:nvPr/>
        </p:nvSpPr>
        <p:spPr>
          <a:xfrm>
            <a:off x="4897086" y="2735248"/>
            <a:ext cx="3571746" cy="109260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GB" sz="1300">
                <a:solidFill>
                  <a:schemeClr val="dk1"/>
                </a:solidFill>
                <a:latin typeface="Lato"/>
                <a:ea typeface="Lato"/>
                <a:cs typeface="Lato"/>
                <a:sym typeface="Lato"/>
              </a:rPr>
              <a:t>Every technological advancement will have a consequence that nobody has prepared for. When we talk about hyper personalization I think the unknown consequences are likely to be in the area of storage and control of the sensitive data.</a:t>
            </a:r>
            <a:endParaRPr/>
          </a:p>
        </p:txBody>
      </p:sp>
      <p:cxnSp>
        <p:nvCxnSpPr>
          <p:cNvPr id="878" name="Google Shape;878;p81"/>
          <p:cNvCxnSpPr/>
          <p:nvPr/>
        </p:nvCxnSpPr>
        <p:spPr>
          <a:xfrm>
            <a:off x="4985745" y="2571750"/>
            <a:ext cx="263047" cy="0"/>
          </a:xfrm>
          <a:prstGeom prst="straightConnector1">
            <a:avLst/>
          </a:prstGeom>
          <a:noFill/>
          <a:ln cap="flat" cmpd="sng" w="19050">
            <a:solidFill>
              <a:srgbClr val="A2B7E0"/>
            </a:solidFill>
            <a:prstDash val="dash"/>
            <a:miter lim="800000"/>
            <a:headEnd len="sm" w="sm" type="none"/>
            <a:tailEnd len="sm" w="sm" type="none"/>
          </a:ln>
        </p:spPr>
      </p:cxnSp>
      <p:cxnSp>
        <p:nvCxnSpPr>
          <p:cNvPr id="879" name="Google Shape;879;p81"/>
          <p:cNvCxnSpPr/>
          <p:nvPr/>
        </p:nvCxnSpPr>
        <p:spPr>
          <a:xfrm>
            <a:off x="5839603" y="2571750"/>
            <a:ext cx="2629229" cy="0"/>
          </a:xfrm>
          <a:prstGeom prst="straightConnector1">
            <a:avLst/>
          </a:prstGeom>
          <a:noFill/>
          <a:ln cap="flat" cmpd="sng" w="19050">
            <a:solidFill>
              <a:srgbClr val="A2B7E0"/>
            </a:solidFill>
            <a:prstDash val="dash"/>
            <a:miter lim="800000"/>
            <a:headEnd len="sm" w="sm" type="none"/>
            <a:tailEnd len="sm" w="sm" type="none"/>
          </a:ln>
        </p:spPr>
      </p:cxnSp>
      <p:pic>
        <p:nvPicPr>
          <p:cNvPr id="880" name="Google Shape;880;p81"/>
          <p:cNvPicPr preferRelativeResize="0"/>
          <p:nvPr/>
        </p:nvPicPr>
        <p:blipFill rotWithShape="1">
          <a:blip r:embed="rId4">
            <a:alphaModFix/>
          </a:blip>
          <a:srcRect b="0" l="0" r="0" t="0"/>
          <a:stretch/>
        </p:blipFill>
        <p:spPr>
          <a:xfrm rot="10800000">
            <a:off x="5340214" y="2367767"/>
            <a:ext cx="407966" cy="407966"/>
          </a:xfrm>
          <a:prstGeom prst="rect">
            <a:avLst/>
          </a:prstGeom>
          <a:noFill/>
          <a:ln>
            <a:noFill/>
          </a:ln>
        </p:spPr>
      </p:pic>
      <p:grpSp>
        <p:nvGrpSpPr>
          <p:cNvPr id="881" name="Google Shape;881;p81"/>
          <p:cNvGrpSpPr/>
          <p:nvPr/>
        </p:nvGrpSpPr>
        <p:grpSpPr>
          <a:xfrm>
            <a:off x="4985745" y="3801275"/>
            <a:ext cx="3483087" cy="407966"/>
            <a:chOff x="4734593" y="4293829"/>
            <a:chExt cx="3483087" cy="407966"/>
          </a:xfrm>
        </p:grpSpPr>
        <p:cxnSp>
          <p:nvCxnSpPr>
            <p:cNvPr id="882" name="Google Shape;882;p81"/>
            <p:cNvCxnSpPr/>
            <p:nvPr/>
          </p:nvCxnSpPr>
          <p:spPr>
            <a:xfrm>
              <a:off x="7954633" y="4497812"/>
              <a:ext cx="263047" cy="0"/>
            </a:xfrm>
            <a:prstGeom prst="straightConnector1">
              <a:avLst/>
            </a:prstGeom>
            <a:noFill/>
            <a:ln cap="flat" cmpd="sng" w="19050">
              <a:solidFill>
                <a:srgbClr val="A2B7E0"/>
              </a:solidFill>
              <a:prstDash val="dash"/>
              <a:miter lim="800000"/>
              <a:headEnd len="sm" w="sm" type="none"/>
              <a:tailEnd len="sm" w="sm" type="none"/>
            </a:ln>
          </p:spPr>
        </p:cxnSp>
        <p:cxnSp>
          <p:nvCxnSpPr>
            <p:cNvPr id="883" name="Google Shape;883;p81"/>
            <p:cNvCxnSpPr/>
            <p:nvPr/>
          </p:nvCxnSpPr>
          <p:spPr>
            <a:xfrm>
              <a:off x="4734593" y="4497812"/>
              <a:ext cx="2629229" cy="0"/>
            </a:xfrm>
            <a:prstGeom prst="straightConnector1">
              <a:avLst/>
            </a:prstGeom>
            <a:noFill/>
            <a:ln cap="flat" cmpd="sng" w="19050">
              <a:solidFill>
                <a:srgbClr val="A2B7E0"/>
              </a:solidFill>
              <a:prstDash val="dash"/>
              <a:miter lim="800000"/>
              <a:headEnd len="sm" w="sm" type="none"/>
              <a:tailEnd len="sm" w="sm" type="none"/>
            </a:ln>
          </p:spPr>
        </p:cxnSp>
        <p:pic>
          <p:nvPicPr>
            <p:cNvPr id="884" name="Google Shape;884;p81"/>
            <p:cNvPicPr preferRelativeResize="0"/>
            <p:nvPr/>
          </p:nvPicPr>
          <p:blipFill rotWithShape="1">
            <a:blip r:embed="rId4">
              <a:alphaModFix/>
            </a:blip>
            <a:srcRect b="0" l="0" r="0" t="0"/>
            <a:stretch/>
          </p:blipFill>
          <p:spPr>
            <a:xfrm>
              <a:off x="7479517" y="4293829"/>
              <a:ext cx="407966" cy="407966"/>
            </a:xfrm>
            <a:prstGeom prst="rect">
              <a:avLst/>
            </a:prstGeom>
            <a:noFill/>
            <a:ln>
              <a:noFill/>
            </a:ln>
          </p:spPr>
        </p:pic>
      </p:grpSp>
      <p:sp>
        <p:nvSpPr>
          <p:cNvPr id="885" name="Google Shape;885;p81"/>
          <p:cNvSpPr txBox="1"/>
          <p:nvPr/>
        </p:nvSpPr>
        <p:spPr>
          <a:xfrm>
            <a:off x="431800" y="559325"/>
            <a:ext cx="3804900" cy="27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800"/>
              <a:buFont typeface="Poppins"/>
              <a:buNone/>
            </a:pPr>
            <a:r>
              <a:rPr b="1" lang="en-GB" sz="1800">
                <a:solidFill>
                  <a:schemeClr val="lt1"/>
                </a:solidFill>
                <a:latin typeface="Montserrat"/>
                <a:ea typeface="Montserrat"/>
                <a:cs typeface="Montserrat"/>
                <a:sym typeface="Montserrat"/>
              </a:rPr>
              <a:t>Subject Matter Expert Focus</a:t>
            </a:r>
            <a:endParaRPr b="1">
              <a:latin typeface="Montserrat"/>
              <a:ea typeface="Montserrat"/>
              <a:cs typeface="Montserrat"/>
              <a:sym typeface="Montserrat"/>
            </a:endParaRPr>
          </a:p>
        </p:txBody>
      </p:sp>
      <p:sp>
        <p:nvSpPr>
          <p:cNvPr id="886" name="Google Shape;886;p81"/>
          <p:cNvSpPr txBox="1"/>
          <p:nvPr/>
        </p:nvSpPr>
        <p:spPr>
          <a:xfrm>
            <a:off x="4572008" y="830825"/>
            <a:ext cx="4140300" cy="27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1000"/>
              <a:buFont typeface="Poppins"/>
              <a:buNone/>
            </a:pPr>
            <a:r>
              <a:rPr lang="en-GB" sz="900">
                <a:solidFill>
                  <a:schemeClr val="dk2"/>
                </a:solidFill>
                <a:latin typeface="Poppins"/>
                <a:ea typeface="Poppins"/>
                <a:cs typeface="Poppins"/>
                <a:sym typeface="Poppins"/>
              </a:rPr>
              <a:t>Professor of Marketing</a:t>
            </a:r>
            <a:endParaRPr sz="13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6"/>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CCE5FF"/>
              </a:buClr>
              <a:buSzPts val="2400"/>
              <a:buFont typeface="Montserrat"/>
              <a:buNone/>
            </a:pPr>
            <a:r>
              <a:rPr lang="en-GB" sz="2400">
                <a:solidFill>
                  <a:srgbClr val="CCE5FF"/>
                </a:solidFill>
                <a:latin typeface="Montserrat"/>
                <a:ea typeface="Montserrat"/>
                <a:cs typeface="Montserrat"/>
                <a:sym typeface="Montserrat"/>
              </a:rPr>
              <a:t>Key takeaways </a:t>
            </a:r>
            <a:r>
              <a:rPr b="0" lang="en-GB" sz="2400">
                <a:latin typeface="Montserrat"/>
                <a:ea typeface="Montserrat"/>
                <a:cs typeface="Montserrat"/>
                <a:sym typeface="Montserrat"/>
              </a:rPr>
              <a:t>from this Intelligence Brief</a:t>
            </a:r>
            <a:endParaRPr/>
          </a:p>
        </p:txBody>
      </p:sp>
      <p:sp>
        <p:nvSpPr>
          <p:cNvPr id="271" name="Google Shape;271;p4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272" name="Google Shape;272;p46"/>
          <p:cNvSpPr txBox="1"/>
          <p:nvPr/>
        </p:nvSpPr>
        <p:spPr>
          <a:xfrm>
            <a:off x="1059597" y="1250302"/>
            <a:ext cx="5177428" cy="36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GB" sz="1200" u="none" cap="none" strike="noStrike">
                <a:solidFill>
                  <a:schemeClr val="lt1"/>
                </a:solidFill>
                <a:latin typeface="Roboto Light"/>
                <a:ea typeface="Roboto Light"/>
                <a:cs typeface="Roboto Light"/>
                <a:sym typeface="Roboto Light"/>
              </a:rPr>
              <a:t>Hyper-personalization is already disrupting multiple industries.</a:t>
            </a:r>
            <a:endParaRPr/>
          </a:p>
        </p:txBody>
      </p:sp>
      <p:sp>
        <p:nvSpPr>
          <p:cNvPr id="273" name="Google Shape;273;p46"/>
          <p:cNvSpPr txBox="1"/>
          <p:nvPr/>
        </p:nvSpPr>
        <p:spPr>
          <a:xfrm>
            <a:off x="1059597" y="1862360"/>
            <a:ext cx="5177428" cy="36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GB" sz="1200" u="none" cap="none" strike="noStrike">
                <a:solidFill>
                  <a:schemeClr val="lt1"/>
                </a:solidFill>
                <a:latin typeface="Roboto Light"/>
                <a:ea typeface="Roboto Light"/>
                <a:cs typeface="Roboto Light"/>
                <a:sym typeface="Roboto Light"/>
              </a:rPr>
              <a:t>Consumers are increasingly willing to give personal information, but only for products that provide significant additional value.</a:t>
            </a:r>
            <a:endParaRPr/>
          </a:p>
        </p:txBody>
      </p:sp>
      <p:sp>
        <p:nvSpPr>
          <p:cNvPr id="274" name="Google Shape;274;p46"/>
          <p:cNvSpPr txBox="1"/>
          <p:nvPr/>
        </p:nvSpPr>
        <p:spPr>
          <a:xfrm>
            <a:off x="1059597" y="2480378"/>
            <a:ext cx="5177428" cy="36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GB" sz="1200" u="none" cap="none" strike="noStrike">
                <a:solidFill>
                  <a:schemeClr val="lt1"/>
                </a:solidFill>
                <a:latin typeface="Roboto Light"/>
                <a:ea typeface="Roboto Light"/>
                <a:cs typeface="Roboto Light"/>
                <a:sym typeface="Roboto Light"/>
              </a:rPr>
              <a:t>Hyper-personalized products can help build trust and result in intense brand loyalty.</a:t>
            </a:r>
            <a:endParaRPr/>
          </a:p>
        </p:txBody>
      </p:sp>
      <p:sp>
        <p:nvSpPr>
          <p:cNvPr id="275" name="Google Shape;275;p46"/>
          <p:cNvSpPr txBox="1"/>
          <p:nvPr/>
        </p:nvSpPr>
        <p:spPr>
          <a:xfrm>
            <a:off x="1059596" y="3098396"/>
            <a:ext cx="5177429" cy="360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GB" sz="1200" u="none" cap="none" strike="noStrike">
                <a:solidFill>
                  <a:schemeClr val="lt1"/>
                </a:solidFill>
                <a:latin typeface="Roboto Light"/>
                <a:ea typeface="Roboto Light"/>
                <a:cs typeface="Roboto Light"/>
                <a:sym typeface="Roboto Light"/>
              </a:rPr>
              <a:t>Manufacturers have an opportunity to use data to create unique consumer goods tailored to the consumer.</a:t>
            </a:r>
            <a:endParaRPr/>
          </a:p>
        </p:txBody>
      </p:sp>
      <p:sp>
        <p:nvSpPr>
          <p:cNvPr id="276" name="Google Shape;276;p46"/>
          <p:cNvSpPr txBox="1"/>
          <p:nvPr/>
        </p:nvSpPr>
        <p:spPr>
          <a:xfrm>
            <a:off x="1059597" y="3713575"/>
            <a:ext cx="5177430" cy="36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Arial"/>
              <a:buNone/>
            </a:pPr>
            <a:r>
              <a:rPr b="0" i="0" lang="en-GB" sz="1200" u="none" cap="none" strike="noStrike">
                <a:solidFill>
                  <a:schemeClr val="lt1"/>
                </a:solidFill>
                <a:latin typeface="Roboto Light"/>
                <a:ea typeface="Roboto Light"/>
                <a:cs typeface="Roboto Light"/>
                <a:sym typeface="Roboto Light"/>
              </a:rPr>
              <a:t>Each industry and company should consider where personalized manufacturing could have most impact. It is not suitable in many cases.</a:t>
            </a:r>
            <a:endParaRPr/>
          </a:p>
        </p:txBody>
      </p:sp>
      <p:cxnSp>
        <p:nvCxnSpPr>
          <p:cNvPr id="277" name="Google Shape;277;p46"/>
          <p:cNvCxnSpPr/>
          <p:nvPr/>
        </p:nvCxnSpPr>
        <p:spPr>
          <a:xfrm>
            <a:off x="1059596" y="1745281"/>
            <a:ext cx="5303626" cy="0"/>
          </a:xfrm>
          <a:prstGeom prst="straightConnector1">
            <a:avLst/>
          </a:prstGeom>
          <a:noFill/>
          <a:ln cap="flat" cmpd="sng" w="9525">
            <a:solidFill>
              <a:srgbClr val="CCE5FF">
                <a:alpha val="49803"/>
              </a:srgbClr>
            </a:solidFill>
            <a:prstDash val="solid"/>
            <a:miter lim="800000"/>
            <a:headEnd len="sm" w="sm" type="none"/>
            <a:tailEnd len="sm" w="sm" type="none"/>
          </a:ln>
        </p:spPr>
      </p:cxnSp>
      <p:cxnSp>
        <p:nvCxnSpPr>
          <p:cNvPr id="278" name="Google Shape;278;p46"/>
          <p:cNvCxnSpPr/>
          <p:nvPr/>
        </p:nvCxnSpPr>
        <p:spPr>
          <a:xfrm>
            <a:off x="1059596" y="2375239"/>
            <a:ext cx="5303626" cy="0"/>
          </a:xfrm>
          <a:prstGeom prst="straightConnector1">
            <a:avLst/>
          </a:prstGeom>
          <a:noFill/>
          <a:ln cap="flat" cmpd="sng" w="9525">
            <a:solidFill>
              <a:srgbClr val="CCE5FF">
                <a:alpha val="49803"/>
              </a:srgbClr>
            </a:solidFill>
            <a:prstDash val="solid"/>
            <a:miter lim="800000"/>
            <a:headEnd len="sm" w="sm" type="none"/>
            <a:tailEnd len="sm" w="sm" type="none"/>
          </a:ln>
        </p:spPr>
      </p:cxnSp>
      <p:cxnSp>
        <p:nvCxnSpPr>
          <p:cNvPr id="279" name="Google Shape;279;p46"/>
          <p:cNvCxnSpPr/>
          <p:nvPr/>
        </p:nvCxnSpPr>
        <p:spPr>
          <a:xfrm>
            <a:off x="1059596" y="3005197"/>
            <a:ext cx="5303626" cy="0"/>
          </a:xfrm>
          <a:prstGeom prst="straightConnector1">
            <a:avLst/>
          </a:prstGeom>
          <a:noFill/>
          <a:ln cap="flat" cmpd="sng" w="9525">
            <a:solidFill>
              <a:srgbClr val="CCE5FF">
                <a:alpha val="49803"/>
              </a:srgbClr>
            </a:solidFill>
            <a:prstDash val="solid"/>
            <a:miter lim="800000"/>
            <a:headEnd len="sm" w="sm" type="none"/>
            <a:tailEnd len="sm" w="sm" type="none"/>
          </a:ln>
        </p:spPr>
      </p:cxnSp>
      <p:cxnSp>
        <p:nvCxnSpPr>
          <p:cNvPr id="280" name="Google Shape;280;p46"/>
          <p:cNvCxnSpPr/>
          <p:nvPr/>
        </p:nvCxnSpPr>
        <p:spPr>
          <a:xfrm>
            <a:off x="1059596" y="3635155"/>
            <a:ext cx="5303626" cy="0"/>
          </a:xfrm>
          <a:prstGeom prst="straightConnector1">
            <a:avLst/>
          </a:prstGeom>
          <a:noFill/>
          <a:ln cap="flat" cmpd="sng" w="9525">
            <a:solidFill>
              <a:srgbClr val="CCE5FF">
                <a:alpha val="49803"/>
              </a:srgbClr>
            </a:solidFill>
            <a:prstDash val="solid"/>
            <a:miter lim="800000"/>
            <a:headEnd len="sm" w="sm" type="none"/>
            <a:tailEnd len="sm" w="sm" type="none"/>
          </a:ln>
        </p:spPr>
      </p:cxnSp>
      <p:cxnSp>
        <p:nvCxnSpPr>
          <p:cNvPr id="281" name="Google Shape;281;p46"/>
          <p:cNvCxnSpPr/>
          <p:nvPr/>
        </p:nvCxnSpPr>
        <p:spPr>
          <a:xfrm>
            <a:off x="1059596" y="4265112"/>
            <a:ext cx="5303626" cy="0"/>
          </a:xfrm>
          <a:prstGeom prst="straightConnector1">
            <a:avLst/>
          </a:prstGeom>
          <a:noFill/>
          <a:ln cap="flat" cmpd="sng" w="9525">
            <a:solidFill>
              <a:srgbClr val="CCE5FF">
                <a:alpha val="49803"/>
              </a:srgbClr>
            </a:solidFill>
            <a:prstDash val="solid"/>
            <a:miter lim="800000"/>
            <a:headEnd len="sm" w="sm" type="none"/>
            <a:tailEnd len="sm" w="sm" type="none"/>
          </a:ln>
        </p:spPr>
      </p:cxnSp>
      <p:sp>
        <p:nvSpPr>
          <p:cNvPr id="282" name="Google Shape;282;p46"/>
          <p:cNvSpPr txBox="1"/>
          <p:nvPr/>
        </p:nvSpPr>
        <p:spPr>
          <a:xfrm>
            <a:off x="615280" y="1250302"/>
            <a:ext cx="357340" cy="360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GB" sz="2800" u="none" cap="none" strike="noStrike">
                <a:solidFill>
                  <a:schemeClr val="lt1"/>
                </a:solidFill>
                <a:latin typeface="Roboto"/>
                <a:ea typeface="Roboto"/>
                <a:cs typeface="Roboto"/>
                <a:sym typeface="Roboto"/>
              </a:rPr>
              <a:t>1</a:t>
            </a:r>
            <a:endParaRPr/>
          </a:p>
        </p:txBody>
      </p:sp>
      <p:sp>
        <p:nvSpPr>
          <p:cNvPr id="283" name="Google Shape;283;p46"/>
          <p:cNvSpPr txBox="1"/>
          <p:nvPr/>
        </p:nvSpPr>
        <p:spPr>
          <a:xfrm>
            <a:off x="615280" y="1880260"/>
            <a:ext cx="357340" cy="360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GB" sz="2800" u="none" cap="none" strike="noStrike">
                <a:solidFill>
                  <a:schemeClr val="lt1"/>
                </a:solidFill>
                <a:latin typeface="Roboto"/>
                <a:ea typeface="Roboto"/>
                <a:cs typeface="Roboto"/>
                <a:sym typeface="Roboto"/>
              </a:rPr>
              <a:t>2</a:t>
            </a:r>
            <a:endParaRPr/>
          </a:p>
        </p:txBody>
      </p:sp>
      <p:sp>
        <p:nvSpPr>
          <p:cNvPr id="284" name="Google Shape;284;p46"/>
          <p:cNvSpPr txBox="1"/>
          <p:nvPr/>
        </p:nvSpPr>
        <p:spPr>
          <a:xfrm>
            <a:off x="615280" y="2510218"/>
            <a:ext cx="357340" cy="360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GB" sz="2800" u="none" cap="none" strike="noStrike">
                <a:solidFill>
                  <a:schemeClr val="lt1"/>
                </a:solidFill>
                <a:latin typeface="Roboto"/>
                <a:ea typeface="Roboto"/>
                <a:cs typeface="Roboto"/>
                <a:sym typeface="Roboto"/>
              </a:rPr>
              <a:t>3</a:t>
            </a:r>
            <a:endParaRPr/>
          </a:p>
        </p:txBody>
      </p:sp>
      <p:sp>
        <p:nvSpPr>
          <p:cNvPr id="285" name="Google Shape;285;p46"/>
          <p:cNvSpPr txBox="1"/>
          <p:nvPr/>
        </p:nvSpPr>
        <p:spPr>
          <a:xfrm>
            <a:off x="615280" y="3140176"/>
            <a:ext cx="357340" cy="360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GB" sz="2800" u="none" cap="none" strike="noStrike">
                <a:solidFill>
                  <a:schemeClr val="lt1"/>
                </a:solidFill>
                <a:latin typeface="Roboto"/>
                <a:ea typeface="Roboto"/>
                <a:cs typeface="Roboto"/>
                <a:sym typeface="Roboto"/>
              </a:rPr>
              <a:t>4</a:t>
            </a:r>
            <a:endParaRPr/>
          </a:p>
        </p:txBody>
      </p:sp>
      <p:sp>
        <p:nvSpPr>
          <p:cNvPr id="286" name="Google Shape;286;p46"/>
          <p:cNvSpPr txBox="1"/>
          <p:nvPr/>
        </p:nvSpPr>
        <p:spPr>
          <a:xfrm>
            <a:off x="615280" y="3770134"/>
            <a:ext cx="357340" cy="3600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lt1"/>
              </a:buClr>
              <a:buSzPts val="2800"/>
              <a:buFont typeface="Arial"/>
              <a:buNone/>
            </a:pPr>
            <a:r>
              <a:rPr b="1" i="0" lang="en-GB" sz="2800" u="none" cap="none" strike="noStrike">
                <a:solidFill>
                  <a:schemeClr val="lt1"/>
                </a:solidFill>
                <a:latin typeface="Roboto"/>
                <a:ea typeface="Roboto"/>
                <a:cs typeface="Roboto"/>
                <a:sym typeface="Roboto"/>
              </a:rPr>
              <a:t>5</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82"/>
          <p:cNvSpPr/>
          <p:nvPr/>
        </p:nvSpPr>
        <p:spPr>
          <a:xfrm>
            <a:off x="919538" y="2068183"/>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92" name="Google Shape;892;p82"/>
          <p:cNvSpPr/>
          <p:nvPr/>
        </p:nvSpPr>
        <p:spPr>
          <a:xfrm>
            <a:off x="919538" y="2587865"/>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93" name="Google Shape;893;p82"/>
          <p:cNvSpPr/>
          <p:nvPr/>
        </p:nvSpPr>
        <p:spPr>
          <a:xfrm>
            <a:off x="919538" y="3107547"/>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94" name="Google Shape;894;p82"/>
          <p:cNvSpPr/>
          <p:nvPr/>
        </p:nvSpPr>
        <p:spPr>
          <a:xfrm>
            <a:off x="919538" y="3618479"/>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895" name="Google Shape;895;p82"/>
          <p:cNvSpPr/>
          <p:nvPr/>
        </p:nvSpPr>
        <p:spPr>
          <a:xfrm>
            <a:off x="919538" y="4125273"/>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896" name="Google Shape;896;p82"/>
          <p:cNvPicPr preferRelativeResize="0"/>
          <p:nvPr/>
        </p:nvPicPr>
        <p:blipFill rotWithShape="1">
          <a:blip r:embed="rId3">
            <a:alphaModFix/>
          </a:blip>
          <a:srcRect b="0" l="0" r="0" t="0"/>
          <a:stretch/>
        </p:blipFill>
        <p:spPr>
          <a:xfrm>
            <a:off x="5461347" y="0"/>
            <a:ext cx="3683241" cy="5143500"/>
          </a:xfrm>
          <a:prstGeom prst="rect">
            <a:avLst/>
          </a:prstGeom>
          <a:noFill/>
          <a:ln>
            <a:noFill/>
          </a:ln>
        </p:spPr>
      </p:pic>
      <p:pic>
        <p:nvPicPr>
          <p:cNvPr id="897" name="Google Shape;897;p82"/>
          <p:cNvPicPr preferRelativeResize="0"/>
          <p:nvPr/>
        </p:nvPicPr>
        <p:blipFill rotWithShape="1">
          <a:blip r:embed="rId4">
            <a:alphaModFix/>
          </a:blip>
          <a:srcRect b="0" l="0" r="0" t="0"/>
          <a:stretch/>
        </p:blipFill>
        <p:spPr>
          <a:xfrm>
            <a:off x="7363047" y="3460483"/>
            <a:ext cx="1427627" cy="1683017"/>
          </a:xfrm>
          <a:prstGeom prst="rect">
            <a:avLst/>
          </a:prstGeom>
          <a:noFill/>
          <a:ln>
            <a:noFill/>
          </a:ln>
        </p:spPr>
      </p:pic>
      <p:sp>
        <p:nvSpPr>
          <p:cNvPr id="898" name="Google Shape;898;p82"/>
          <p:cNvSpPr txBox="1"/>
          <p:nvPr/>
        </p:nvSpPr>
        <p:spPr>
          <a:xfrm>
            <a:off x="431800" y="509516"/>
            <a:ext cx="4328090" cy="7270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91919"/>
              </a:buClr>
              <a:buSzPts val="1400"/>
              <a:buFont typeface="Montserrat"/>
              <a:buNone/>
            </a:pPr>
            <a:r>
              <a:rPr b="1" lang="en-GB" sz="1400">
                <a:solidFill>
                  <a:srgbClr val="191919"/>
                </a:solidFill>
                <a:latin typeface="Montserrat"/>
                <a:ea typeface="Montserrat"/>
                <a:cs typeface="Montserrat"/>
                <a:sym typeface="Montserrat"/>
              </a:rPr>
              <a:t>How to implement these strategies in your business: By asking the right questions and by conducting due diligence.</a:t>
            </a:r>
            <a:endParaRPr/>
          </a:p>
        </p:txBody>
      </p:sp>
      <p:sp>
        <p:nvSpPr>
          <p:cNvPr id="899" name="Google Shape;899;p82"/>
          <p:cNvSpPr/>
          <p:nvPr/>
        </p:nvSpPr>
        <p:spPr>
          <a:xfrm>
            <a:off x="503299" y="1355534"/>
            <a:ext cx="360000" cy="3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900" name="Google Shape;900;p82"/>
          <p:cNvSpPr/>
          <p:nvPr/>
        </p:nvSpPr>
        <p:spPr>
          <a:xfrm>
            <a:off x="919538" y="1561053"/>
            <a:ext cx="3764104" cy="377739"/>
          </a:xfrm>
          <a:prstGeom prst="roundRect">
            <a:avLst>
              <a:gd fmla="val 9897" name="adj"/>
            </a:avLst>
          </a:prstGeom>
          <a:gradFill>
            <a:gsLst>
              <a:gs pos="0">
                <a:srgbClr val="CCE5FF">
                  <a:alpha val="28627"/>
                </a:srgbClr>
              </a:gs>
              <a:gs pos="100000">
                <a:schemeClr val="lt1"/>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901" name="Google Shape;901;p82"/>
          <p:cNvSpPr txBox="1"/>
          <p:nvPr/>
        </p:nvSpPr>
        <p:spPr>
          <a:xfrm>
            <a:off x="1021608" y="1649895"/>
            <a:ext cx="3208971"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lang="en-GB" sz="700">
                <a:solidFill>
                  <a:schemeClr val="dk2"/>
                </a:solidFill>
                <a:latin typeface="Montserrat"/>
                <a:ea typeface="Montserrat"/>
                <a:cs typeface="Montserrat"/>
                <a:sym typeface="Montserrat"/>
              </a:rPr>
              <a:t>What </a:t>
            </a:r>
            <a:r>
              <a:rPr b="1" lang="en-GB" sz="700">
                <a:solidFill>
                  <a:schemeClr val="dk2"/>
                </a:solidFill>
                <a:latin typeface="Montserrat"/>
                <a:ea typeface="Montserrat"/>
                <a:cs typeface="Montserrat"/>
                <a:sym typeface="Montserrat"/>
              </a:rPr>
              <a:t>data</a:t>
            </a:r>
            <a:r>
              <a:rPr lang="en-GB" sz="700">
                <a:solidFill>
                  <a:schemeClr val="dk2"/>
                </a:solidFill>
                <a:latin typeface="Montserrat"/>
                <a:ea typeface="Montserrat"/>
                <a:cs typeface="Montserrat"/>
                <a:sym typeface="Montserrat"/>
              </a:rPr>
              <a:t> do you have on your products and your customers?</a:t>
            </a:r>
            <a:endParaRPr/>
          </a:p>
        </p:txBody>
      </p:sp>
      <p:grpSp>
        <p:nvGrpSpPr>
          <p:cNvPr id="902" name="Google Shape;902;p82"/>
          <p:cNvGrpSpPr/>
          <p:nvPr/>
        </p:nvGrpSpPr>
        <p:grpSpPr>
          <a:xfrm flipH="1" rot="10800000">
            <a:off x="590109" y="1666710"/>
            <a:ext cx="250829" cy="162620"/>
            <a:chOff x="739045" y="3646193"/>
            <a:chExt cx="250829" cy="162620"/>
          </a:xfrm>
        </p:grpSpPr>
        <p:sp>
          <p:nvSpPr>
            <p:cNvPr id="903" name="Google Shape;903;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04" name="Google Shape;904;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05" name="Google Shape;905;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06" name="Google Shape;906;p82"/>
          <p:cNvSpPr txBox="1"/>
          <p:nvPr/>
        </p:nvSpPr>
        <p:spPr>
          <a:xfrm>
            <a:off x="1021608" y="2104920"/>
            <a:ext cx="3208971"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Which products </a:t>
            </a:r>
            <a:r>
              <a:rPr lang="en-GB" sz="700">
                <a:solidFill>
                  <a:schemeClr val="dk2"/>
                </a:solidFill>
                <a:latin typeface="Montserrat"/>
                <a:ea typeface="Montserrat"/>
                <a:cs typeface="Montserrat"/>
                <a:sym typeface="Montserrat"/>
              </a:rPr>
              <a:t>in my company’s portfolio are most suited to customization and personalization?</a:t>
            </a:r>
            <a:endParaRPr/>
          </a:p>
        </p:txBody>
      </p:sp>
      <p:grpSp>
        <p:nvGrpSpPr>
          <p:cNvPr id="907" name="Google Shape;907;p82"/>
          <p:cNvGrpSpPr/>
          <p:nvPr/>
        </p:nvGrpSpPr>
        <p:grpSpPr>
          <a:xfrm flipH="1" rot="10800000">
            <a:off x="590109" y="2180116"/>
            <a:ext cx="250829" cy="162620"/>
            <a:chOff x="739045" y="3646193"/>
            <a:chExt cx="250829" cy="162620"/>
          </a:xfrm>
        </p:grpSpPr>
        <p:sp>
          <p:nvSpPr>
            <p:cNvPr id="908" name="Google Shape;908;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09" name="Google Shape;909;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10" name="Google Shape;910;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11" name="Google Shape;911;p82"/>
          <p:cNvSpPr txBox="1"/>
          <p:nvPr/>
        </p:nvSpPr>
        <p:spPr>
          <a:xfrm>
            <a:off x="1021608" y="2622846"/>
            <a:ext cx="3550392"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Market research </a:t>
            </a:r>
            <a:r>
              <a:rPr lang="en-GB" sz="700">
                <a:solidFill>
                  <a:schemeClr val="dk2"/>
                </a:solidFill>
                <a:latin typeface="Montserrat"/>
                <a:ea typeface="Montserrat"/>
                <a:cs typeface="Montserrat"/>
                <a:sym typeface="Montserrat"/>
              </a:rPr>
              <a:t>- confirm that the general trends towards personalization also apply to your industry - what do your customers value?</a:t>
            </a:r>
            <a:endParaRPr/>
          </a:p>
        </p:txBody>
      </p:sp>
      <p:grpSp>
        <p:nvGrpSpPr>
          <p:cNvPr id="912" name="Google Shape;912;p82"/>
          <p:cNvGrpSpPr/>
          <p:nvPr/>
        </p:nvGrpSpPr>
        <p:grpSpPr>
          <a:xfrm flipH="1" rot="10800000">
            <a:off x="590109" y="2693522"/>
            <a:ext cx="250829" cy="162620"/>
            <a:chOff x="739045" y="3646193"/>
            <a:chExt cx="250829" cy="162620"/>
          </a:xfrm>
        </p:grpSpPr>
        <p:sp>
          <p:nvSpPr>
            <p:cNvPr id="913" name="Google Shape;913;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14" name="Google Shape;914;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15" name="Google Shape;915;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16" name="Google Shape;916;p82"/>
          <p:cNvSpPr txBox="1"/>
          <p:nvPr/>
        </p:nvSpPr>
        <p:spPr>
          <a:xfrm>
            <a:off x="1021608" y="3142528"/>
            <a:ext cx="3027157"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Market analysis </a:t>
            </a:r>
            <a:r>
              <a:rPr lang="en-GB" sz="700">
                <a:solidFill>
                  <a:schemeClr val="dk2"/>
                </a:solidFill>
                <a:latin typeface="Montserrat"/>
                <a:ea typeface="Montserrat"/>
                <a:cs typeface="Montserrat"/>
                <a:sym typeface="Montserrat"/>
              </a:rPr>
              <a:t>- search for emerging trends in personalization in your industry.</a:t>
            </a:r>
            <a:endParaRPr/>
          </a:p>
        </p:txBody>
      </p:sp>
      <p:grpSp>
        <p:nvGrpSpPr>
          <p:cNvPr id="917" name="Google Shape;917;p82"/>
          <p:cNvGrpSpPr/>
          <p:nvPr/>
        </p:nvGrpSpPr>
        <p:grpSpPr>
          <a:xfrm flipH="1" rot="10800000">
            <a:off x="590109" y="3213204"/>
            <a:ext cx="250829" cy="162620"/>
            <a:chOff x="739045" y="3646193"/>
            <a:chExt cx="250829" cy="162620"/>
          </a:xfrm>
        </p:grpSpPr>
        <p:sp>
          <p:nvSpPr>
            <p:cNvPr id="918" name="Google Shape;918;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19" name="Google Shape;919;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20" name="Google Shape;920;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21" name="Google Shape;921;p82"/>
          <p:cNvSpPr txBox="1"/>
          <p:nvPr/>
        </p:nvSpPr>
        <p:spPr>
          <a:xfrm>
            <a:off x="1021608" y="3653461"/>
            <a:ext cx="3208971"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Patent landscaping </a:t>
            </a:r>
            <a:r>
              <a:rPr lang="en-GB" sz="700">
                <a:solidFill>
                  <a:schemeClr val="dk2"/>
                </a:solidFill>
                <a:latin typeface="Montserrat"/>
                <a:ea typeface="Montserrat"/>
                <a:cs typeface="Montserrat"/>
                <a:sym typeface="Montserrat"/>
              </a:rPr>
              <a:t>- check who else is protecting the use of personalization technology in your industry. </a:t>
            </a:r>
            <a:endParaRPr/>
          </a:p>
        </p:txBody>
      </p:sp>
      <p:grpSp>
        <p:nvGrpSpPr>
          <p:cNvPr id="922" name="Google Shape;922;p82"/>
          <p:cNvGrpSpPr/>
          <p:nvPr/>
        </p:nvGrpSpPr>
        <p:grpSpPr>
          <a:xfrm flipH="1" rot="10800000">
            <a:off x="590109" y="3724137"/>
            <a:ext cx="250829" cy="162620"/>
            <a:chOff x="739045" y="3646193"/>
            <a:chExt cx="250829" cy="162620"/>
          </a:xfrm>
        </p:grpSpPr>
        <p:sp>
          <p:nvSpPr>
            <p:cNvPr id="923" name="Google Shape;923;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24" name="Google Shape;924;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25" name="Google Shape;925;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26" name="Google Shape;926;p82"/>
          <p:cNvSpPr txBox="1"/>
          <p:nvPr/>
        </p:nvSpPr>
        <p:spPr>
          <a:xfrm>
            <a:off x="1021608" y="4164394"/>
            <a:ext cx="3337741" cy="30777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2"/>
              </a:buClr>
              <a:buSzPts val="700"/>
              <a:buFont typeface="Arial"/>
              <a:buNone/>
            </a:pPr>
            <a:r>
              <a:rPr b="1" lang="en-GB" sz="700">
                <a:solidFill>
                  <a:schemeClr val="dk2"/>
                </a:solidFill>
                <a:latin typeface="Montserrat"/>
                <a:ea typeface="Montserrat"/>
                <a:cs typeface="Montserrat"/>
                <a:sym typeface="Montserrat"/>
              </a:rPr>
              <a:t>Identify potential partners or collaborators </a:t>
            </a:r>
            <a:r>
              <a:rPr lang="en-GB" sz="700">
                <a:solidFill>
                  <a:schemeClr val="dk2"/>
                </a:solidFill>
                <a:latin typeface="Montserrat"/>
                <a:ea typeface="Montserrat"/>
                <a:cs typeface="Montserrat"/>
                <a:sym typeface="Montserrat"/>
              </a:rPr>
              <a:t>- Search for suppliers of technology and services that could support your implementation.</a:t>
            </a:r>
            <a:endParaRPr/>
          </a:p>
        </p:txBody>
      </p:sp>
      <p:grpSp>
        <p:nvGrpSpPr>
          <p:cNvPr id="927" name="Google Shape;927;p82"/>
          <p:cNvGrpSpPr/>
          <p:nvPr/>
        </p:nvGrpSpPr>
        <p:grpSpPr>
          <a:xfrm flipH="1" rot="10800000">
            <a:off x="590109" y="4235070"/>
            <a:ext cx="250829" cy="162620"/>
            <a:chOff x="739045" y="3646193"/>
            <a:chExt cx="250829" cy="162620"/>
          </a:xfrm>
        </p:grpSpPr>
        <p:sp>
          <p:nvSpPr>
            <p:cNvPr id="928" name="Google Shape;928;p82"/>
            <p:cNvSpPr/>
            <p:nvPr/>
          </p:nvSpPr>
          <p:spPr>
            <a:xfrm flipH="1" rot="10800000">
              <a:off x="739045" y="3646193"/>
              <a:ext cx="250829" cy="141307"/>
            </a:xfrm>
            <a:custGeom>
              <a:rect b="b" l="l" r="r" t="t"/>
              <a:pathLst>
                <a:path extrusionOk="0" h="141307" w="250829">
                  <a:moveTo>
                    <a:pt x="117583" y="106451"/>
                  </a:moveTo>
                  <a:lnTo>
                    <a:pt x="148479" y="106451"/>
                  </a:lnTo>
                  <a:lnTo>
                    <a:pt x="148479" y="141778"/>
                  </a:lnTo>
                  <a:lnTo>
                    <a:pt x="251160" y="71124"/>
                  </a:lnTo>
                  <a:lnTo>
                    <a:pt x="148479" y="470"/>
                  </a:lnTo>
                  <a:lnTo>
                    <a:pt x="148479" y="35797"/>
                  </a:lnTo>
                  <a:lnTo>
                    <a:pt x="330" y="35797"/>
                  </a:lnTo>
                  <a:lnTo>
                    <a:pt x="330" y="106451"/>
                  </a:lnTo>
                  <a:lnTo>
                    <a:pt x="54333" y="106451"/>
                  </a:lnTo>
                </a:path>
              </a:pathLst>
            </a:custGeom>
            <a:noFill/>
            <a:ln cap="rnd"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29" name="Google Shape;929;p82"/>
            <p:cNvSpPr/>
            <p:nvPr/>
          </p:nvSpPr>
          <p:spPr>
            <a:xfrm flipH="1" rot="10800000">
              <a:off x="817645" y="3674492"/>
              <a:ext cx="14055" cy="14055"/>
            </a:xfrm>
            <a:custGeom>
              <a:rect b="b" l="l" r="r" t="t"/>
              <a:pathLst>
                <a:path extrusionOk="0" h="14055" w="14055">
                  <a:moveTo>
                    <a:pt x="14331" y="7380"/>
                  </a:moveTo>
                  <a:cubicBezTo>
                    <a:pt x="14331" y="3499"/>
                    <a:pt x="11185" y="353"/>
                    <a:pt x="7304" y="353"/>
                  </a:cubicBezTo>
                  <a:cubicBezTo>
                    <a:pt x="3422" y="353"/>
                    <a:pt x="276" y="3499"/>
                    <a:pt x="276" y="7380"/>
                  </a:cubicBezTo>
                  <a:cubicBezTo>
                    <a:pt x="276" y="11262"/>
                    <a:pt x="3422" y="14408"/>
                    <a:pt x="7304" y="14408"/>
                  </a:cubicBezTo>
                  <a:cubicBezTo>
                    <a:pt x="11185" y="14408"/>
                    <a:pt x="14331" y="11262"/>
                    <a:pt x="14331" y="7380"/>
                  </a:cubicBezTo>
                </a:path>
              </a:pathLst>
            </a:custGeom>
            <a:solidFill>
              <a:srgbClr val="000000"/>
            </a:solidFill>
            <a:ln cap="flat" cmpd="sng" w="9525">
              <a:solidFill>
                <a:schemeClr val="dk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930" name="Google Shape;930;p82"/>
            <p:cNvSpPr/>
            <p:nvPr/>
          </p:nvSpPr>
          <p:spPr>
            <a:xfrm flipH="1" rot="10800000">
              <a:off x="739045" y="3752173"/>
              <a:ext cx="72770" cy="56640"/>
            </a:xfrm>
            <a:custGeom>
              <a:rect b="b" l="l" r="r" t="t"/>
              <a:pathLst>
                <a:path extrusionOk="0" h="56640" w="72770">
                  <a:moveTo>
                    <a:pt x="72995" y="57221"/>
                  </a:moveTo>
                  <a:lnTo>
                    <a:pt x="72995" y="581"/>
                  </a:lnTo>
                  <a:lnTo>
                    <a:pt x="224" y="57221"/>
                  </a:lnTo>
                </a:path>
              </a:pathLst>
            </a:custGeom>
            <a:noFill/>
            <a:ln cap="flat" cmpd="sng" w="1375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chemeClr val="dk1"/>
                </a:solidFill>
                <a:latin typeface="Roboto Light"/>
                <a:ea typeface="Roboto Light"/>
                <a:cs typeface="Roboto Light"/>
                <a:sym typeface="Roboto Light"/>
              </a:endParaRPr>
            </a:p>
          </p:txBody>
        </p:sp>
      </p:grpSp>
      <p:sp>
        <p:nvSpPr>
          <p:cNvPr id="931" name="Google Shape;931;p82"/>
          <p:cNvSpPr txBox="1"/>
          <p:nvPr/>
        </p:nvSpPr>
        <p:spPr>
          <a:xfrm>
            <a:off x="5790860" y="509516"/>
            <a:ext cx="306606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lt1"/>
                </a:solidFill>
                <a:latin typeface="Montserrat SemiBold"/>
                <a:ea typeface="Montserrat SemiBold"/>
                <a:cs typeface="Montserrat SemiBold"/>
                <a:sym typeface="Montserrat SemiBold"/>
              </a:rPr>
              <a:t>PreScouter can help you throughout this process and speed up your decision-making process.</a:t>
            </a:r>
            <a:endParaRPr/>
          </a:p>
        </p:txBody>
      </p:sp>
      <p:sp>
        <p:nvSpPr>
          <p:cNvPr id="932" name="Google Shape;932;p82">
            <a:hlinkClick r:id="rId5"/>
          </p:cNvPr>
          <p:cNvSpPr/>
          <p:nvPr/>
        </p:nvSpPr>
        <p:spPr>
          <a:xfrm>
            <a:off x="5907818" y="2960804"/>
            <a:ext cx="1693022" cy="377739"/>
          </a:xfrm>
          <a:prstGeom prst="roundRect">
            <a:avLst>
              <a:gd fmla="val 9897" name="adj"/>
            </a:avLst>
          </a:prstGeom>
          <a:solidFill>
            <a:schemeClr val="lt1"/>
          </a:solidFill>
          <a:ln>
            <a:noFill/>
          </a:ln>
        </p:spPr>
        <p:txBody>
          <a:bodyPr anchorCtr="0" anchor="ctr" bIns="45700" lIns="91425" spcFirstLastPara="1" rIns="91425" wrap="square" tIns="45700">
            <a:noAutofit/>
          </a:bodyPr>
          <a:lstStyle/>
          <a:p>
            <a:pPr indent="0" lvl="0" marL="446088" marR="0" rtl="0" algn="l">
              <a:spcBef>
                <a:spcPts val="0"/>
              </a:spcBef>
              <a:spcAft>
                <a:spcPts val="0"/>
              </a:spcAft>
              <a:buNone/>
            </a:pPr>
            <a:r>
              <a:rPr b="1" lang="en-GB" sz="1400">
                <a:solidFill>
                  <a:schemeClr val="dk2"/>
                </a:solidFill>
                <a:latin typeface="Montserrat"/>
                <a:ea typeface="Montserrat"/>
                <a:cs typeface="Montserrat"/>
                <a:sym typeface="Montserrat"/>
              </a:rPr>
              <a:t>Let’s talk</a:t>
            </a:r>
            <a:endParaRPr/>
          </a:p>
        </p:txBody>
      </p:sp>
      <p:pic>
        <p:nvPicPr>
          <p:cNvPr id="933" name="Google Shape;933;p82"/>
          <p:cNvPicPr preferRelativeResize="0"/>
          <p:nvPr/>
        </p:nvPicPr>
        <p:blipFill rotWithShape="1">
          <a:blip r:embed="rId6">
            <a:alphaModFix/>
          </a:blip>
          <a:srcRect b="0" l="0" r="0" t="0"/>
          <a:stretch/>
        </p:blipFill>
        <p:spPr>
          <a:xfrm flipH="1">
            <a:off x="6052859" y="3018233"/>
            <a:ext cx="262880" cy="2628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83"/>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939" name="Google Shape;939;p83"/>
          <p:cNvSpPr txBox="1"/>
          <p:nvPr/>
        </p:nvSpPr>
        <p:spPr>
          <a:xfrm>
            <a:off x="431800" y="3792029"/>
            <a:ext cx="4881018" cy="6282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Montserrat"/>
              <a:buNone/>
            </a:pPr>
            <a:r>
              <a:rPr b="1" lang="en-GB" sz="1800">
                <a:solidFill>
                  <a:schemeClr val="lt1"/>
                </a:solidFill>
                <a:latin typeface="Montserrat"/>
                <a:ea typeface="Montserrat"/>
                <a:cs typeface="Montserrat"/>
                <a:sym typeface="Montserrat"/>
              </a:rPr>
              <a:t>About the Authors</a:t>
            </a:r>
            <a:endParaRPr/>
          </a:p>
        </p:txBody>
      </p:sp>
      <p:sp>
        <p:nvSpPr>
          <p:cNvPr id="940" name="Google Shape;940;p83"/>
          <p:cNvSpPr/>
          <p:nvPr/>
        </p:nvSpPr>
        <p:spPr>
          <a:xfrm>
            <a:off x="522088" y="4547711"/>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941" name="Google Shape;941;p83"/>
          <p:cNvPicPr preferRelativeResize="0"/>
          <p:nvPr/>
        </p:nvPicPr>
        <p:blipFill rotWithShape="1">
          <a:blip r:embed="rId3">
            <a:alphaModFix/>
          </a:blip>
          <a:srcRect b="0" l="0" r="0" t="0"/>
          <a:stretch/>
        </p:blipFill>
        <p:spPr>
          <a:xfrm>
            <a:off x="602754" y="358249"/>
            <a:ext cx="835471" cy="839139"/>
          </a:xfrm>
          <a:prstGeom prst="round2DiagRect">
            <a:avLst>
              <a:gd fmla="val 1880" name="adj1"/>
              <a:gd fmla="val 0" name="adj2"/>
            </a:avLst>
          </a:prstGeom>
          <a:noFill/>
          <a:ln>
            <a:noFill/>
          </a:ln>
        </p:spPr>
      </p:pic>
      <p:pic>
        <p:nvPicPr>
          <p:cNvPr id="942" name="Google Shape;942;p83"/>
          <p:cNvPicPr preferRelativeResize="0"/>
          <p:nvPr/>
        </p:nvPicPr>
        <p:blipFill rotWithShape="1">
          <a:blip r:embed="rId4">
            <a:alphaModFix/>
          </a:blip>
          <a:srcRect b="0" l="0" r="0" t="0"/>
          <a:stretch/>
        </p:blipFill>
        <p:spPr>
          <a:xfrm>
            <a:off x="3407731" y="358249"/>
            <a:ext cx="839139" cy="839139"/>
          </a:xfrm>
          <a:prstGeom prst="round2DiagRect">
            <a:avLst>
              <a:gd fmla="val 2314" name="adj1"/>
              <a:gd fmla="val 0" name="adj2"/>
            </a:avLst>
          </a:prstGeom>
          <a:noFill/>
          <a:ln>
            <a:noFill/>
          </a:ln>
        </p:spPr>
      </p:pic>
      <p:sp>
        <p:nvSpPr>
          <p:cNvPr id="943" name="Google Shape;943;p83"/>
          <p:cNvSpPr txBox="1"/>
          <p:nvPr/>
        </p:nvSpPr>
        <p:spPr>
          <a:xfrm>
            <a:off x="513686" y="1672341"/>
            <a:ext cx="2640340" cy="172004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700"/>
              <a:buFont typeface="Arial"/>
              <a:buNone/>
            </a:pPr>
            <a:r>
              <a:rPr lang="en-GB" sz="700">
                <a:solidFill>
                  <a:schemeClr val="dk1"/>
                </a:solidFill>
                <a:latin typeface="Roboto Light"/>
                <a:ea typeface="Roboto Light"/>
                <a:cs typeface="Roboto Light"/>
                <a:sym typeface="Roboto Light"/>
              </a:rPr>
              <a:t>Daniel is the Technical Director for PreScouter’s consumer goods practice. He has led over 100 projects, spanning across areas such as innovation strategy and road mapping, product and process improvement and development, sustainability, and technology trends throughout the CPG industry. </a:t>
            </a:r>
            <a:endParaRPr/>
          </a:p>
          <a:p>
            <a:pPr indent="0" lvl="0" marL="0" marR="0" rtl="0" algn="just">
              <a:lnSpc>
                <a:spcPct val="100000"/>
              </a:lnSpc>
              <a:spcBef>
                <a:spcPts val="600"/>
              </a:spcBef>
              <a:spcAft>
                <a:spcPts val="0"/>
              </a:spcAft>
              <a:buClr>
                <a:schemeClr val="dk1"/>
              </a:buClr>
              <a:buSzPts val="700"/>
              <a:buFont typeface="Arial"/>
              <a:buNone/>
            </a:pPr>
            <a:r>
              <a:rPr lang="en-GB" sz="700">
                <a:solidFill>
                  <a:schemeClr val="dk1"/>
                </a:solidFill>
                <a:latin typeface="Roboto Light"/>
                <a:ea typeface="Roboto Light"/>
                <a:cs typeface="Roboto Light"/>
                <a:sym typeface="Roboto Light"/>
              </a:rPr>
              <a:t>Daniel earned his Ph.D. in Chemical Engineering from NC State University, where his research focused on developing stimuli-responsive polymer networks for microrobotics applications. After his graduate studies, he completed postdoctoral work at INSA Toulouse, France where his work focused on the intersection of nanoparticle assembly, nanofabrication, and microfluidics to develop novel sensors. Before joining PreScouter, Daniel gained industrial experience in pharma manufacturing, polymer processing, and science manuscript editing. He is based in Raleigh, North Carolina.</a:t>
            </a:r>
            <a:endParaRPr/>
          </a:p>
        </p:txBody>
      </p:sp>
      <p:sp>
        <p:nvSpPr>
          <p:cNvPr id="944" name="Google Shape;944;p83"/>
          <p:cNvSpPr txBox="1"/>
          <p:nvPr/>
        </p:nvSpPr>
        <p:spPr>
          <a:xfrm>
            <a:off x="3324981" y="1672341"/>
            <a:ext cx="2640340" cy="172004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700"/>
              <a:buFont typeface="Arial"/>
              <a:buNone/>
            </a:pPr>
            <a:r>
              <a:rPr lang="en-GB" sz="700">
                <a:solidFill>
                  <a:schemeClr val="dk1"/>
                </a:solidFill>
                <a:latin typeface="Roboto Light"/>
                <a:ea typeface="Roboto Light"/>
                <a:cs typeface="Roboto Light"/>
                <a:sym typeface="Roboto Light"/>
              </a:rPr>
              <a:t>James is contributing to the continued success of the consumer goods group at PreScouter after a career across different chemical industries. </a:t>
            </a:r>
            <a:endParaRPr/>
          </a:p>
          <a:p>
            <a:pPr indent="0" lvl="0" marL="0" marR="0" rtl="0" algn="just">
              <a:lnSpc>
                <a:spcPct val="100000"/>
              </a:lnSpc>
              <a:spcBef>
                <a:spcPts val="600"/>
              </a:spcBef>
              <a:spcAft>
                <a:spcPts val="0"/>
              </a:spcAft>
              <a:buClr>
                <a:schemeClr val="dk1"/>
              </a:buClr>
              <a:buSzPts val="700"/>
              <a:buFont typeface="Arial"/>
              <a:buNone/>
            </a:pPr>
            <a:r>
              <a:rPr lang="en-GB" sz="700">
                <a:solidFill>
                  <a:schemeClr val="dk1"/>
                </a:solidFill>
                <a:latin typeface="Roboto Light"/>
                <a:ea typeface="Roboto Light"/>
                <a:cs typeface="Roboto Light"/>
                <a:sym typeface="Roboto Light"/>
              </a:rPr>
              <a:t>After completing his Ph.D. in Chemistry at the University of Warwick, UK, James worked in the agrochemical industry working on the application of polymer chemistry for controlled delivery of agrochemicals to improve safety and performance, before joining and helping to build a start-up in the pharmaceutical industry as the Product Development Manager and Senior Business Project Manager.	</a:t>
            </a:r>
            <a:endParaRPr sz="700">
              <a:solidFill>
                <a:schemeClr val="dk1"/>
              </a:solidFill>
              <a:latin typeface="Roboto Light"/>
              <a:ea typeface="Roboto Light"/>
              <a:cs typeface="Roboto Light"/>
              <a:sym typeface="Roboto Light"/>
            </a:endParaRPr>
          </a:p>
        </p:txBody>
      </p:sp>
      <p:sp>
        <p:nvSpPr>
          <p:cNvPr id="945" name="Google Shape;945;p83"/>
          <p:cNvSpPr txBox="1"/>
          <p:nvPr/>
        </p:nvSpPr>
        <p:spPr>
          <a:xfrm>
            <a:off x="513687" y="1262688"/>
            <a:ext cx="1825841"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000"/>
              <a:buFont typeface="Arial"/>
              <a:buNone/>
            </a:pPr>
            <a:r>
              <a:rPr lang="en-GB" sz="1000">
                <a:solidFill>
                  <a:schemeClr val="dk2"/>
                </a:solidFill>
                <a:latin typeface="Poppins SemiBold"/>
                <a:ea typeface="Poppins SemiBold"/>
                <a:cs typeface="Poppins SemiBold"/>
                <a:sym typeface="Poppins SemiBold"/>
              </a:rPr>
              <a:t>Daniel Morales</a:t>
            </a:r>
            <a:endParaRPr/>
          </a:p>
        </p:txBody>
      </p:sp>
      <p:sp>
        <p:nvSpPr>
          <p:cNvPr id="946" name="Google Shape;946;p83"/>
          <p:cNvSpPr txBox="1"/>
          <p:nvPr/>
        </p:nvSpPr>
        <p:spPr>
          <a:xfrm>
            <a:off x="3324980" y="1262688"/>
            <a:ext cx="1825841"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1000"/>
              <a:buFont typeface="Arial"/>
              <a:buNone/>
            </a:pPr>
            <a:r>
              <a:rPr lang="en-GB" sz="1000">
                <a:solidFill>
                  <a:schemeClr val="dk2"/>
                </a:solidFill>
                <a:latin typeface="Poppins SemiBold"/>
                <a:ea typeface="Poppins SemiBold"/>
                <a:cs typeface="Poppins SemiBold"/>
                <a:sym typeface="Poppins SemiBold"/>
              </a:rPr>
              <a:t>James Burns</a:t>
            </a:r>
            <a:endParaRPr/>
          </a:p>
        </p:txBody>
      </p:sp>
      <p:sp>
        <p:nvSpPr>
          <p:cNvPr id="947" name="Google Shape;947;p83"/>
          <p:cNvSpPr txBox="1"/>
          <p:nvPr/>
        </p:nvSpPr>
        <p:spPr>
          <a:xfrm>
            <a:off x="513688" y="1440813"/>
            <a:ext cx="1527232"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Arial"/>
              <a:buNone/>
            </a:pPr>
            <a:r>
              <a:rPr lang="en-GB" sz="800">
                <a:solidFill>
                  <a:schemeClr val="dk1"/>
                </a:solidFill>
                <a:latin typeface="Poppins"/>
                <a:ea typeface="Poppins"/>
                <a:cs typeface="Poppins"/>
                <a:sym typeface="Poppins"/>
              </a:rPr>
              <a:t>Technical Director</a:t>
            </a:r>
            <a:endParaRPr sz="800">
              <a:solidFill>
                <a:schemeClr val="dk1"/>
              </a:solidFill>
              <a:latin typeface="Poppins"/>
              <a:ea typeface="Poppins"/>
              <a:cs typeface="Poppins"/>
              <a:sym typeface="Poppins"/>
            </a:endParaRPr>
          </a:p>
        </p:txBody>
      </p:sp>
      <p:sp>
        <p:nvSpPr>
          <p:cNvPr id="948" name="Google Shape;948;p83"/>
          <p:cNvSpPr txBox="1"/>
          <p:nvPr/>
        </p:nvSpPr>
        <p:spPr>
          <a:xfrm>
            <a:off x="3324981" y="1440813"/>
            <a:ext cx="1527232"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Arial"/>
              <a:buNone/>
            </a:pPr>
            <a:r>
              <a:rPr lang="en-GB" sz="800">
                <a:solidFill>
                  <a:schemeClr val="dk1"/>
                </a:solidFill>
                <a:latin typeface="Poppins"/>
                <a:ea typeface="Poppins"/>
                <a:cs typeface="Poppins"/>
                <a:sym typeface="Poppins"/>
              </a:rPr>
              <a:t>Project Architect</a:t>
            </a:r>
            <a:endParaRPr sz="800">
              <a:solidFill>
                <a:schemeClr val="dk1"/>
              </a:solidFill>
              <a:latin typeface="Poppins"/>
              <a:ea typeface="Poppins"/>
              <a:cs typeface="Poppins"/>
              <a:sym typeface="Poppins"/>
            </a:endParaRPr>
          </a:p>
        </p:txBody>
      </p:sp>
      <p:pic>
        <p:nvPicPr>
          <p:cNvPr id="949" name="Google Shape;949;p83"/>
          <p:cNvPicPr preferRelativeResize="0"/>
          <p:nvPr/>
        </p:nvPicPr>
        <p:blipFill rotWithShape="1">
          <a:blip r:embed="rId5">
            <a:alphaModFix/>
          </a:blip>
          <a:srcRect b="0" l="0" r="0" t="0"/>
          <a:stretch/>
        </p:blipFill>
        <p:spPr>
          <a:xfrm>
            <a:off x="6216376" y="358832"/>
            <a:ext cx="837973" cy="837973"/>
          </a:xfrm>
          <a:prstGeom prst="round2DiagRect">
            <a:avLst>
              <a:gd fmla="val 1879" name="adj1"/>
              <a:gd fmla="val 0" name="adj2"/>
            </a:avLst>
          </a:prstGeom>
          <a:noFill/>
          <a:ln>
            <a:noFill/>
          </a:ln>
        </p:spPr>
      </p:pic>
      <p:sp>
        <p:nvSpPr>
          <p:cNvPr id="950" name="Google Shape;950;p83"/>
          <p:cNvSpPr txBox="1"/>
          <p:nvPr/>
        </p:nvSpPr>
        <p:spPr>
          <a:xfrm>
            <a:off x="6137527" y="1672341"/>
            <a:ext cx="2640340" cy="172004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700"/>
              <a:buFont typeface="Arial"/>
              <a:buNone/>
            </a:pPr>
            <a:r>
              <a:rPr lang="en-GB" sz="700">
                <a:solidFill>
                  <a:schemeClr val="dk1"/>
                </a:solidFill>
                <a:latin typeface="Roboto Light"/>
                <a:ea typeface="Roboto Light"/>
                <a:cs typeface="Roboto Light"/>
                <a:sym typeface="Roboto Light"/>
              </a:rPr>
              <a:t>With 7 years of experience in marketing and communications, Fatima helps companies work on their brand strategies, product launches, how they can innovate, their customer experience, and how to target their B2B and/or B2C potential clients.</a:t>
            </a:r>
            <a:endParaRPr/>
          </a:p>
        </p:txBody>
      </p:sp>
      <p:sp>
        <p:nvSpPr>
          <p:cNvPr id="951" name="Google Shape;951;p83"/>
          <p:cNvSpPr txBox="1"/>
          <p:nvPr/>
        </p:nvSpPr>
        <p:spPr>
          <a:xfrm>
            <a:off x="6133043" y="1262688"/>
            <a:ext cx="1825841" cy="252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000"/>
              <a:buFont typeface="Arial"/>
              <a:buNone/>
            </a:pPr>
            <a:r>
              <a:rPr b="0" lang="en-GB" sz="1000">
                <a:solidFill>
                  <a:schemeClr val="dk2"/>
                </a:solidFill>
                <a:latin typeface="Poppins SemiBold"/>
                <a:ea typeface="Poppins SemiBold"/>
                <a:cs typeface="Poppins SemiBold"/>
                <a:sym typeface="Poppins SemiBold"/>
              </a:rPr>
              <a:t>Fatima Chater</a:t>
            </a:r>
            <a:endParaRPr b="0" sz="1000">
              <a:solidFill>
                <a:schemeClr val="dk2"/>
              </a:solidFill>
              <a:latin typeface="Poppins SemiBold"/>
              <a:ea typeface="Poppins SemiBold"/>
              <a:cs typeface="Poppins SemiBold"/>
              <a:sym typeface="Poppins SemiBold"/>
            </a:endParaRPr>
          </a:p>
        </p:txBody>
      </p:sp>
      <p:sp>
        <p:nvSpPr>
          <p:cNvPr id="952" name="Google Shape;952;p83"/>
          <p:cNvSpPr txBox="1"/>
          <p:nvPr/>
        </p:nvSpPr>
        <p:spPr>
          <a:xfrm>
            <a:off x="6133044" y="1440813"/>
            <a:ext cx="1527232" cy="252000"/>
          </a:xfrm>
          <a:prstGeom prst="rect">
            <a:avLst/>
          </a:prstGeom>
          <a:noFill/>
          <a:ln>
            <a:noFill/>
          </a:ln>
        </p:spPr>
        <p:txBody>
          <a:bodyPr anchorCtr="0" anchor="ctr" bIns="45700" lIns="91425" spcFirstLastPara="1" rIns="91425" wrap="square" tIns="45700">
            <a:noAutofit/>
          </a:bodyPr>
          <a:lstStyle/>
          <a:p>
            <a:pPr indent="-171446" lvl="0" marL="171446" marR="0" rtl="0" algn="l">
              <a:lnSpc>
                <a:spcPct val="100000"/>
              </a:lnSpc>
              <a:spcBef>
                <a:spcPts val="0"/>
              </a:spcBef>
              <a:spcAft>
                <a:spcPts val="0"/>
              </a:spcAft>
              <a:buClr>
                <a:schemeClr val="dk1"/>
              </a:buClr>
              <a:buSzPts val="800"/>
              <a:buFont typeface="Arial"/>
              <a:buNone/>
            </a:pPr>
            <a:r>
              <a:rPr b="0" lang="en-GB" sz="800">
                <a:solidFill>
                  <a:schemeClr val="dk1"/>
                </a:solidFill>
                <a:latin typeface="Poppins"/>
                <a:ea typeface="Poppins"/>
                <a:cs typeface="Poppins"/>
                <a:sym typeface="Poppins"/>
              </a:rPr>
              <a:t>Project Architect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84"/>
          <p:cNvSpPr txBox="1"/>
          <p:nvPr/>
        </p:nvSpPr>
        <p:spPr>
          <a:xfrm>
            <a:off x="431800" y="411163"/>
            <a:ext cx="2795181" cy="8391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1800"/>
              <a:buFont typeface="Montserrat"/>
              <a:buNone/>
            </a:pPr>
            <a:r>
              <a:rPr b="1" lang="en-GB" sz="1800">
                <a:solidFill>
                  <a:schemeClr val="lt1"/>
                </a:solidFill>
                <a:latin typeface="Montserrat"/>
                <a:ea typeface="Montserrat"/>
                <a:cs typeface="Montserrat"/>
                <a:sym typeface="Montserrat"/>
              </a:rPr>
              <a:t>About the Expert</a:t>
            </a:r>
            <a:endParaRPr/>
          </a:p>
        </p:txBody>
      </p:sp>
      <p:sp>
        <p:nvSpPr>
          <p:cNvPr id="958" name="Google Shape;958;p84"/>
          <p:cNvSpPr txBox="1"/>
          <p:nvPr/>
        </p:nvSpPr>
        <p:spPr>
          <a:xfrm>
            <a:off x="4890678" y="1972989"/>
            <a:ext cx="3646224" cy="83914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363636"/>
              </a:buClr>
              <a:buSzPts val="1000"/>
              <a:buFont typeface="Arial"/>
              <a:buNone/>
            </a:pPr>
            <a:r>
              <a:rPr lang="en-GB" sz="1000">
                <a:solidFill>
                  <a:srgbClr val="363636"/>
                </a:solidFill>
                <a:latin typeface="Roboto Light"/>
                <a:ea typeface="Roboto Light"/>
                <a:cs typeface="Roboto Light"/>
                <a:sym typeface="Roboto Light"/>
              </a:rPr>
              <a:t>Professor Rosenbaum is Dean of the School of Business and Professor of Marketing at Hawaii Pacific University. </a:t>
            </a:r>
            <a:endParaRPr/>
          </a:p>
          <a:p>
            <a:pPr indent="0" lvl="0" marL="0" marR="0" rtl="0" algn="just">
              <a:lnSpc>
                <a:spcPct val="100000"/>
              </a:lnSpc>
              <a:spcBef>
                <a:spcPts val="600"/>
              </a:spcBef>
              <a:spcAft>
                <a:spcPts val="0"/>
              </a:spcAft>
              <a:buClr>
                <a:srgbClr val="363636"/>
              </a:buClr>
              <a:buSzPts val="1000"/>
              <a:buFont typeface="Arial"/>
              <a:buNone/>
            </a:pPr>
            <a:r>
              <a:rPr lang="en-GB" sz="1000">
                <a:solidFill>
                  <a:srgbClr val="363636"/>
                </a:solidFill>
                <a:latin typeface="Roboto Light"/>
                <a:ea typeface="Roboto Light"/>
                <a:cs typeface="Roboto Light"/>
                <a:sym typeface="Roboto Light"/>
              </a:rPr>
              <a:t>He is a Fulbright Scholar and a Fulbright Specialist, was previously Professor and Chair at the School of Marketing at the University of South Carolina, a research fellow at Arizona State University’s W.P. Carey School of Business, and a visiting associate professor of marketing at Universidad de Externado in Bogota, Colombia, and at the American Hotel Academy in Brasov, Romania.</a:t>
            </a:r>
            <a:endParaRPr/>
          </a:p>
        </p:txBody>
      </p:sp>
      <p:sp>
        <p:nvSpPr>
          <p:cNvPr id="959" name="Google Shape;959;p84"/>
          <p:cNvSpPr txBox="1"/>
          <p:nvPr/>
        </p:nvSpPr>
        <p:spPr>
          <a:xfrm>
            <a:off x="4890677" y="1124302"/>
            <a:ext cx="2604827"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63636"/>
              </a:buClr>
              <a:buSzPts val="1400"/>
              <a:buFont typeface="Arial"/>
              <a:buNone/>
            </a:pPr>
            <a:r>
              <a:rPr b="1" lang="en-GB" sz="1400">
                <a:solidFill>
                  <a:srgbClr val="363636"/>
                </a:solidFill>
                <a:latin typeface="Poppins"/>
                <a:ea typeface="Poppins"/>
                <a:cs typeface="Poppins"/>
                <a:sym typeface="Poppins"/>
              </a:rPr>
              <a:t>Prof. Mark S. Rosenbaum</a:t>
            </a:r>
            <a:endParaRPr/>
          </a:p>
        </p:txBody>
      </p:sp>
      <p:sp>
        <p:nvSpPr>
          <p:cNvPr id="960" name="Google Shape;960;p84"/>
          <p:cNvSpPr txBox="1"/>
          <p:nvPr/>
        </p:nvSpPr>
        <p:spPr>
          <a:xfrm>
            <a:off x="4890676" y="1416796"/>
            <a:ext cx="3280445" cy="25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63636"/>
              </a:buClr>
              <a:buSzPts val="1050"/>
              <a:buFont typeface="Arial"/>
              <a:buNone/>
            </a:pPr>
            <a:r>
              <a:rPr lang="en-GB" sz="1050">
                <a:solidFill>
                  <a:srgbClr val="363636"/>
                </a:solidFill>
                <a:latin typeface="Poppins"/>
                <a:ea typeface="Poppins"/>
                <a:cs typeface="Poppins"/>
                <a:sym typeface="Poppins"/>
              </a:rPr>
              <a:t>Dean of the School of Business and Professor of Marketing at Hawaii Pacific University, USA.</a:t>
            </a:r>
            <a:endParaRPr/>
          </a:p>
        </p:txBody>
      </p:sp>
      <p:pic>
        <p:nvPicPr>
          <p:cNvPr id="961" name="Google Shape;961;p84"/>
          <p:cNvPicPr preferRelativeResize="0"/>
          <p:nvPr/>
        </p:nvPicPr>
        <p:blipFill rotWithShape="1">
          <a:blip r:embed="rId3">
            <a:alphaModFix/>
          </a:blip>
          <a:srcRect b="0" l="0" r="0" t="0"/>
          <a:stretch/>
        </p:blipFill>
        <p:spPr>
          <a:xfrm>
            <a:off x="482776" y="2726085"/>
            <a:ext cx="2006252" cy="2006252"/>
          </a:xfrm>
          <a:prstGeom prst="rect">
            <a:avLst/>
          </a:prstGeom>
          <a:noFill/>
          <a:ln>
            <a:noFill/>
          </a:ln>
        </p:spPr>
      </p:pic>
      <p:pic>
        <p:nvPicPr>
          <p:cNvPr id="962" name="Google Shape;962;p84"/>
          <p:cNvPicPr preferRelativeResize="0"/>
          <p:nvPr/>
        </p:nvPicPr>
        <p:blipFill rotWithShape="1">
          <a:blip r:embed="rId4">
            <a:alphaModFix/>
          </a:blip>
          <a:srcRect b="7006" l="4858" r="2717" t="569"/>
          <a:stretch/>
        </p:blipFill>
        <p:spPr>
          <a:xfrm>
            <a:off x="3843669" y="1091177"/>
            <a:ext cx="903240" cy="903238"/>
          </a:xfrm>
          <a:prstGeom prst="ellipse">
            <a:avLst/>
          </a:prstGeom>
          <a:noFill/>
          <a:ln>
            <a:noFill/>
          </a:ln>
          <a:effectLst>
            <a:outerShdw blurRad="63500" sx="102000" rotWithShape="0" algn="ctr" sy="102000">
              <a:srgbClr val="000000">
                <a:alpha val="40000"/>
              </a:srgbClr>
            </a:outerShdw>
          </a:effectLst>
        </p:spPr>
      </p:pic>
      <p:pic>
        <p:nvPicPr>
          <p:cNvPr id="963" name="Google Shape;963;p84">
            <a:hlinkClick r:id="rId5"/>
          </p:cNvPr>
          <p:cNvPicPr preferRelativeResize="0"/>
          <p:nvPr/>
        </p:nvPicPr>
        <p:blipFill rotWithShape="1">
          <a:blip r:embed="rId6">
            <a:alphaModFix/>
          </a:blip>
          <a:srcRect b="0" l="0" r="0" t="0"/>
          <a:stretch/>
        </p:blipFill>
        <p:spPr>
          <a:xfrm>
            <a:off x="7407379" y="1128581"/>
            <a:ext cx="219075" cy="2190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id="968" name="Google Shape;968;p85"/>
          <p:cNvPicPr preferRelativeResize="0"/>
          <p:nvPr/>
        </p:nvPicPr>
        <p:blipFill rotWithShape="1">
          <a:blip r:embed="rId3">
            <a:alphaModFix/>
          </a:blip>
          <a:srcRect b="58061" l="0" r="0" t="0"/>
          <a:stretch/>
        </p:blipFill>
        <p:spPr>
          <a:xfrm>
            <a:off x="1" y="2315182"/>
            <a:ext cx="9147067" cy="2159055"/>
          </a:xfrm>
          <a:prstGeom prst="rect">
            <a:avLst/>
          </a:prstGeom>
          <a:noFill/>
          <a:ln>
            <a:noFill/>
          </a:ln>
        </p:spPr>
      </p:pic>
      <p:sp>
        <p:nvSpPr>
          <p:cNvPr id="969" name="Google Shape;969;p85"/>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800"/>
              <a:buFont typeface="Montserrat"/>
              <a:buNone/>
            </a:pPr>
            <a:r>
              <a:rPr lang="en-GB" sz="1800">
                <a:latin typeface="Montserrat"/>
                <a:ea typeface="Montserrat"/>
                <a:cs typeface="Montserrat"/>
                <a:sym typeface="Montserrat"/>
              </a:rPr>
              <a:t>Potential Next Steps</a:t>
            </a:r>
            <a:endParaRPr/>
          </a:p>
        </p:txBody>
      </p:sp>
      <p:sp>
        <p:nvSpPr>
          <p:cNvPr id="970" name="Google Shape;970;p85"/>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sp>
        <p:nvSpPr>
          <p:cNvPr id="971" name="Google Shape;971;p85"/>
          <p:cNvSpPr txBox="1"/>
          <p:nvPr>
            <p:ph idx="1" type="body"/>
          </p:nvPr>
        </p:nvSpPr>
        <p:spPr>
          <a:xfrm>
            <a:off x="914054" y="1277964"/>
            <a:ext cx="2376000" cy="615600"/>
          </a:xfrm>
          <a:prstGeom prst="rect">
            <a:avLst/>
          </a:prstGeom>
          <a:noFill/>
          <a:ln>
            <a:noFill/>
          </a:ln>
        </p:spPr>
        <p:txBody>
          <a:bodyPr anchorCtr="0" anchor="t" bIns="0" lIns="0" spcFirstLastPara="1" rIns="0" wrap="square" tIns="0">
            <a:spAutoFit/>
          </a:bodyPr>
          <a:lstStyle/>
          <a:p>
            <a:pPr indent="0" lvl="0" marL="0" rtl="0" algn="just">
              <a:lnSpc>
                <a:spcPct val="100000"/>
              </a:lnSpc>
              <a:spcBef>
                <a:spcPts val="0"/>
              </a:spcBef>
              <a:spcAft>
                <a:spcPts val="0"/>
              </a:spcAft>
              <a:buClr>
                <a:schemeClr val="accent1"/>
              </a:buClr>
              <a:buSzPts val="1000"/>
              <a:buNone/>
            </a:pPr>
            <a:r>
              <a:rPr lang="en-GB" sz="1000">
                <a:solidFill>
                  <a:srgbClr val="565656"/>
                </a:solidFill>
              </a:rPr>
              <a:t>PreScouter can map this trend in your market to help your business u</a:t>
            </a:r>
            <a:r>
              <a:rPr lang="en-GB" sz="1000">
                <a:solidFill>
                  <a:srgbClr val="565656"/>
                </a:solidFill>
              </a:rPr>
              <a:t>nlock the power of personalization, and stand out in a crowded market.</a:t>
            </a:r>
            <a:endParaRPr/>
          </a:p>
        </p:txBody>
      </p:sp>
      <p:grpSp>
        <p:nvGrpSpPr>
          <p:cNvPr id="972" name="Google Shape;972;p85"/>
          <p:cNvGrpSpPr/>
          <p:nvPr/>
        </p:nvGrpSpPr>
        <p:grpSpPr>
          <a:xfrm>
            <a:off x="5634765" y="3511168"/>
            <a:ext cx="1021610" cy="709095"/>
            <a:chOff x="5376281" y="3628126"/>
            <a:chExt cx="1021610" cy="709095"/>
          </a:xfrm>
        </p:grpSpPr>
        <p:sp>
          <p:nvSpPr>
            <p:cNvPr id="973" name="Google Shape;973;p85"/>
            <p:cNvSpPr/>
            <p:nvPr/>
          </p:nvSpPr>
          <p:spPr>
            <a:xfrm>
              <a:off x="5376281" y="3995221"/>
              <a:ext cx="1021610" cy="342000"/>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PARTNER </a:t>
              </a:r>
              <a:endParaRPr/>
            </a:p>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OVERVIEWS</a:t>
              </a:r>
              <a:endParaRPr/>
            </a:p>
          </p:txBody>
        </p:sp>
        <p:pic>
          <p:nvPicPr>
            <p:cNvPr id="974" name="Google Shape;974;p85"/>
            <p:cNvPicPr preferRelativeResize="0"/>
            <p:nvPr/>
          </p:nvPicPr>
          <p:blipFill rotWithShape="1">
            <a:blip r:embed="rId4">
              <a:alphaModFix/>
            </a:blip>
            <a:srcRect b="0" l="0" r="0" t="0"/>
            <a:stretch/>
          </p:blipFill>
          <p:spPr>
            <a:xfrm>
              <a:off x="5743084" y="3628126"/>
              <a:ext cx="288000" cy="288000"/>
            </a:xfrm>
            <a:prstGeom prst="rect">
              <a:avLst/>
            </a:prstGeom>
            <a:noFill/>
            <a:ln>
              <a:noFill/>
            </a:ln>
          </p:spPr>
        </p:pic>
      </p:grpSp>
      <p:grpSp>
        <p:nvGrpSpPr>
          <p:cNvPr id="975" name="Google Shape;975;p85"/>
          <p:cNvGrpSpPr/>
          <p:nvPr/>
        </p:nvGrpSpPr>
        <p:grpSpPr>
          <a:xfrm>
            <a:off x="2487623" y="3511168"/>
            <a:ext cx="1021610" cy="709095"/>
            <a:chOff x="2746111" y="3628126"/>
            <a:chExt cx="1021610" cy="709095"/>
          </a:xfrm>
        </p:grpSpPr>
        <p:sp>
          <p:nvSpPr>
            <p:cNvPr id="976" name="Google Shape;976;p85"/>
            <p:cNvSpPr/>
            <p:nvPr/>
          </p:nvSpPr>
          <p:spPr>
            <a:xfrm>
              <a:off x="2746111" y="3995221"/>
              <a:ext cx="1021610" cy="342000"/>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COMPETITIVE INTELLIGENCE</a:t>
              </a:r>
              <a:endParaRPr/>
            </a:p>
          </p:txBody>
        </p:sp>
        <p:pic>
          <p:nvPicPr>
            <p:cNvPr id="977" name="Google Shape;977;p85"/>
            <p:cNvPicPr preferRelativeResize="0"/>
            <p:nvPr/>
          </p:nvPicPr>
          <p:blipFill rotWithShape="1">
            <a:blip r:embed="rId5">
              <a:alphaModFix/>
            </a:blip>
            <a:srcRect b="0" l="0" r="0" t="0"/>
            <a:stretch/>
          </p:blipFill>
          <p:spPr>
            <a:xfrm>
              <a:off x="3112916" y="3628126"/>
              <a:ext cx="288000" cy="288000"/>
            </a:xfrm>
            <a:prstGeom prst="rect">
              <a:avLst/>
            </a:prstGeom>
            <a:noFill/>
            <a:ln>
              <a:noFill/>
            </a:ln>
          </p:spPr>
        </p:pic>
      </p:grpSp>
      <p:grpSp>
        <p:nvGrpSpPr>
          <p:cNvPr id="978" name="Google Shape;978;p85"/>
          <p:cNvGrpSpPr/>
          <p:nvPr/>
        </p:nvGrpSpPr>
        <p:grpSpPr>
          <a:xfrm>
            <a:off x="914055" y="3511168"/>
            <a:ext cx="1021607" cy="709095"/>
            <a:chOff x="1431029" y="3628126"/>
            <a:chExt cx="1021607" cy="709095"/>
          </a:xfrm>
        </p:grpSpPr>
        <p:sp>
          <p:nvSpPr>
            <p:cNvPr id="979" name="Google Shape;979;p85"/>
            <p:cNvSpPr/>
            <p:nvPr/>
          </p:nvSpPr>
          <p:spPr>
            <a:xfrm>
              <a:off x="1431029" y="3995221"/>
              <a:ext cx="1021607" cy="342000"/>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SUPPLIER OVERVIEWS</a:t>
              </a:r>
              <a:endParaRPr/>
            </a:p>
          </p:txBody>
        </p:sp>
        <p:pic>
          <p:nvPicPr>
            <p:cNvPr id="980" name="Google Shape;980;p85"/>
            <p:cNvPicPr preferRelativeResize="0"/>
            <p:nvPr/>
          </p:nvPicPr>
          <p:blipFill rotWithShape="1">
            <a:blip r:embed="rId6">
              <a:alphaModFix/>
            </a:blip>
            <a:srcRect b="0" l="0" r="0" t="0"/>
            <a:stretch/>
          </p:blipFill>
          <p:spPr>
            <a:xfrm>
              <a:off x="1791644" y="3628126"/>
              <a:ext cx="288000" cy="288000"/>
            </a:xfrm>
            <a:prstGeom prst="rect">
              <a:avLst/>
            </a:prstGeom>
            <a:noFill/>
            <a:ln>
              <a:noFill/>
            </a:ln>
          </p:spPr>
        </p:pic>
      </p:grpSp>
      <p:grpSp>
        <p:nvGrpSpPr>
          <p:cNvPr id="981" name="Google Shape;981;p85"/>
          <p:cNvGrpSpPr/>
          <p:nvPr/>
        </p:nvGrpSpPr>
        <p:grpSpPr>
          <a:xfrm>
            <a:off x="7208335" y="2516096"/>
            <a:ext cx="1021610" cy="709316"/>
            <a:chOff x="6691365" y="2633054"/>
            <a:chExt cx="1021610" cy="709316"/>
          </a:xfrm>
        </p:grpSpPr>
        <p:sp>
          <p:nvSpPr>
            <p:cNvPr id="982" name="Google Shape;982;p85"/>
            <p:cNvSpPr/>
            <p:nvPr/>
          </p:nvSpPr>
          <p:spPr>
            <a:xfrm>
              <a:off x="6691365" y="3001851"/>
              <a:ext cx="1021610" cy="340519"/>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IP </a:t>
              </a:r>
              <a:endParaRPr/>
            </a:p>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LANDSCAPING</a:t>
              </a:r>
              <a:endParaRPr/>
            </a:p>
          </p:txBody>
        </p:sp>
        <p:pic>
          <p:nvPicPr>
            <p:cNvPr id="983" name="Google Shape;983;p85"/>
            <p:cNvPicPr preferRelativeResize="0"/>
            <p:nvPr/>
          </p:nvPicPr>
          <p:blipFill rotWithShape="1">
            <a:blip r:embed="rId7">
              <a:alphaModFix/>
            </a:blip>
            <a:srcRect b="0" l="0" r="0" t="0"/>
            <a:stretch/>
          </p:blipFill>
          <p:spPr>
            <a:xfrm>
              <a:off x="7056544" y="2633054"/>
              <a:ext cx="288000" cy="288000"/>
            </a:xfrm>
            <a:prstGeom prst="rect">
              <a:avLst/>
            </a:prstGeom>
            <a:noFill/>
            <a:ln>
              <a:noFill/>
            </a:ln>
          </p:spPr>
        </p:pic>
      </p:grpSp>
      <p:grpSp>
        <p:nvGrpSpPr>
          <p:cNvPr id="984" name="Google Shape;984;p85"/>
          <p:cNvGrpSpPr/>
          <p:nvPr/>
        </p:nvGrpSpPr>
        <p:grpSpPr>
          <a:xfrm>
            <a:off x="5634765" y="2516096"/>
            <a:ext cx="1021607" cy="709316"/>
            <a:chOff x="5376282" y="2633054"/>
            <a:chExt cx="1021607" cy="709316"/>
          </a:xfrm>
        </p:grpSpPr>
        <p:sp>
          <p:nvSpPr>
            <p:cNvPr id="985" name="Google Shape;985;p85"/>
            <p:cNvSpPr/>
            <p:nvPr/>
          </p:nvSpPr>
          <p:spPr>
            <a:xfrm>
              <a:off x="5376282" y="3001851"/>
              <a:ext cx="1021607" cy="340519"/>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INTERVIEWING STARTUPS</a:t>
              </a:r>
              <a:endParaRPr/>
            </a:p>
          </p:txBody>
        </p:sp>
        <p:pic>
          <p:nvPicPr>
            <p:cNvPr id="986" name="Google Shape;986;p85"/>
            <p:cNvPicPr preferRelativeResize="0"/>
            <p:nvPr/>
          </p:nvPicPr>
          <p:blipFill rotWithShape="1">
            <a:blip r:embed="rId8">
              <a:alphaModFix/>
            </a:blip>
            <a:srcRect b="0" l="0" r="0" t="0"/>
            <a:stretch/>
          </p:blipFill>
          <p:spPr>
            <a:xfrm>
              <a:off x="5743085" y="2633054"/>
              <a:ext cx="288000" cy="288000"/>
            </a:xfrm>
            <a:prstGeom prst="rect">
              <a:avLst/>
            </a:prstGeom>
            <a:noFill/>
            <a:ln>
              <a:noFill/>
            </a:ln>
          </p:spPr>
        </p:pic>
      </p:grpSp>
      <p:grpSp>
        <p:nvGrpSpPr>
          <p:cNvPr id="987" name="Google Shape;987;p85"/>
          <p:cNvGrpSpPr/>
          <p:nvPr/>
        </p:nvGrpSpPr>
        <p:grpSpPr>
          <a:xfrm>
            <a:off x="4061196" y="2514175"/>
            <a:ext cx="1021606" cy="711237"/>
            <a:chOff x="4061199" y="2631133"/>
            <a:chExt cx="1021606" cy="711237"/>
          </a:xfrm>
        </p:grpSpPr>
        <p:sp>
          <p:nvSpPr>
            <p:cNvPr id="988" name="Google Shape;988;p85"/>
            <p:cNvSpPr/>
            <p:nvPr/>
          </p:nvSpPr>
          <p:spPr>
            <a:xfrm>
              <a:off x="4061199" y="3001851"/>
              <a:ext cx="1021606" cy="340519"/>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TECHNOLOGY ROAD MAPPING</a:t>
              </a:r>
              <a:endParaRPr/>
            </a:p>
          </p:txBody>
        </p:sp>
        <p:pic>
          <p:nvPicPr>
            <p:cNvPr id="989" name="Google Shape;989;p85"/>
            <p:cNvPicPr preferRelativeResize="0"/>
            <p:nvPr/>
          </p:nvPicPr>
          <p:blipFill rotWithShape="1">
            <a:blip r:embed="rId9">
              <a:alphaModFix/>
            </a:blip>
            <a:srcRect b="0" l="0" r="0" t="0"/>
            <a:stretch/>
          </p:blipFill>
          <p:spPr>
            <a:xfrm>
              <a:off x="4428000" y="2631133"/>
              <a:ext cx="288000" cy="288000"/>
            </a:xfrm>
            <a:prstGeom prst="rect">
              <a:avLst/>
            </a:prstGeom>
            <a:noFill/>
            <a:ln>
              <a:noFill/>
            </a:ln>
          </p:spPr>
        </p:pic>
      </p:grpSp>
      <p:grpSp>
        <p:nvGrpSpPr>
          <p:cNvPr id="990" name="Google Shape;990;p85"/>
          <p:cNvGrpSpPr/>
          <p:nvPr/>
        </p:nvGrpSpPr>
        <p:grpSpPr>
          <a:xfrm>
            <a:off x="2487624" y="2511535"/>
            <a:ext cx="1021609" cy="713877"/>
            <a:chOff x="2746113" y="2628493"/>
            <a:chExt cx="1021609" cy="713877"/>
          </a:xfrm>
        </p:grpSpPr>
        <p:sp>
          <p:nvSpPr>
            <p:cNvPr id="991" name="Google Shape;991;p85"/>
            <p:cNvSpPr/>
            <p:nvPr/>
          </p:nvSpPr>
          <p:spPr>
            <a:xfrm>
              <a:off x="2746113" y="3001851"/>
              <a:ext cx="1021609" cy="340519"/>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TRENDS </a:t>
              </a:r>
              <a:endParaRPr/>
            </a:p>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MAPPING</a:t>
              </a:r>
              <a:endParaRPr/>
            </a:p>
          </p:txBody>
        </p:sp>
        <p:pic>
          <p:nvPicPr>
            <p:cNvPr id="992" name="Google Shape;992;p85"/>
            <p:cNvPicPr preferRelativeResize="0"/>
            <p:nvPr/>
          </p:nvPicPr>
          <p:blipFill rotWithShape="1">
            <a:blip r:embed="rId10">
              <a:alphaModFix/>
            </a:blip>
            <a:srcRect b="0" l="0" r="0" t="0"/>
            <a:stretch/>
          </p:blipFill>
          <p:spPr>
            <a:xfrm>
              <a:off x="3112916" y="2628493"/>
              <a:ext cx="288000" cy="288000"/>
            </a:xfrm>
            <a:prstGeom prst="rect">
              <a:avLst/>
            </a:prstGeom>
            <a:noFill/>
            <a:ln>
              <a:noFill/>
            </a:ln>
          </p:spPr>
        </p:pic>
      </p:grpSp>
      <p:grpSp>
        <p:nvGrpSpPr>
          <p:cNvPr id="993" name="Google Shape;993;p85"/>
          <p:cNvGrpSpPr/>
          <p:nvPr/>
        </p:nvGrpSpPr>
        <p:grpSpPr>
          <a:xfrm>
            <a:off x="914055" y="2516096"/>
            <a:ext cx="1021606" cy="709316"/>
            <a:chOff x="1431031" y="2633054"/>
            <a:chExt cx="1021606" cy="709316"/>
          </a:xfrm>
        </p:grpSpPr>
        <p:sp>
          <p:nvSpPr>
            <p:cNvPr id="994" name="Google Shape;994;p85"/>
            <p:cNvSpPr/>
            <p:nvPr/>
          </p:nvSpPr>
          <p:spPr>
            <a:xfrm>
              <a:off x="1431031" y="3001851"/>
              <a:ext cx="1021606" cy="340519"/>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TECHNOLOGY </a:t>
              </a:r>
              <a:endParaRPr/>
            </a:p>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LANDSCAPING</a:t>
              </a:r>
              <a:endParaRPr/>
            </a:p>
          </p:txBody>
        </p:sp>
        <p:pic>
          <p:nvPicPr>
            <p:cNvPr id="995" name="Google Shape;995;p85"/>
            <p:cNvPicPr preferRelativeResize="0"/>
            <p:nvPr/>
          </p:nvPicPr>
          <p:blipFill rotWithShape="1">
            <a:blip r:embed="rId11">
              <a:alphaModFix/>
            </a:blip>
            <a:srcRect b="0" l="0" r="0" t="0"/>
            <a:stretch/>
          </p:blipFill>
          <p:spPr>
            <a:xfrm>
              <a:off x="1796202" y="2633054"/>
              <a:ext cx="288000" cy="288000"/>
            </a:xfrm>
            <a:prstGeom prst="rect">
              <a:avLst/>
            </a:prstGeom>
            <a:noFill/>
            <a:ln>
              <a:noFill/>
            </a:ln>
          </p:spPr>
        </p:pic>
      </p:grpSp>
      <p:grpSp>
        <p:nvGrpSpPr>
          <p:cNvPr id="996" name="Google Shape;996;p85"/>
          <p:cNvGrpSpPr/>
          <p:nvPr/>
        </p:nvGrpSpPr>
        <p:grpSpPr>
          <a:xfrm>
            <a:off x="7208335" y="3511168"/>
            <a:ext cx="1021610" cy="699842"/>
            <a:chOff x="6691365" y="3628126"/>
            <a:chExt cx="1021610" cy="699842"/>
          </a:xfrm>
        </p:grpSpPr>
        <p:sp>
          <p:nvSpPr>
            <p:cNvPr id="997" name="Google Shape;997;p85"/>
            <p:cNvSpPr/>
            <p:nvPr/>
          </p:nvSpPr>
          <p:spPr>
            <a:xfrm>
              <a:off x="6691365" y="4004475"/>
              <a:ext cx="1021610" cy="323493"/>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650">
                  <a:solidFill>
                    <a:srgbClr val="0C0F17"/>
                  </a:solidFill>
                  <a:latin typeface="Roboto Medium"/>
                  <a:ea typeface="Roboto Medium"/>
                  <a:cs typeface="Roboto Medium"/>
                  <a:sym typeface="Roboto Medium"/>
                </a:rPr>
                <a:t>TECHNO-ECONOMIC ANALYSIS</a:t>
              </a:r>
              <a:endParaRPr/>
            </a:p>
          </p:txBody>
        </p:sp>
        <p:pic>
          <p:nvPicPr>
            <p:cNvPr id="998" name="Google Shape;998;p85"/>
            <p:cNvPicPr preferRelativeResize="0"/>
            <p:nvPr/>
          </p:nvPicPr>
          <p:blipFill rotWithShape="1">
            <a:blip r:embed="rId12">
              <a:alphaModFix/>
            </a:blip>
            <a:srcRect b="0" l="0" r="0" t="0"/>
            <a:stretch/>
          </p:blipFill>
          <p:spPr>
            <a:xfrm>
              <a:off x="7056544" y="3628126"/>
              <a:ext cx="288000" cy="288000"/>
            </a:xfrm>
            <a:prstGeom prst="rect">
              <a:avLst/>
            </a:prstGeom>
            <a:noFill/>
            <a:ln>
              <a:noFill/>
            </a:ln>
          </p:spPr>
        </p:pic>
      </p:grpSp>
      <p:grpSp>
        <p:nvGrpSpPr>
          <p:cNvPr id="999" name="Google Shape;999;p85"/>
          <p:cNvGrpSpPr/>
          <p:nvPr/>
        </p:nvGrpSpPr>
        <p:grpSpPr>
          <a:xfrm>
            <a:off x="4061194" y="3511168"/>
            <a:ext cx="1021610" cy="709095"/>
            <a:chOff x="4061196" y="3628126"/>
            <a:chExt cx="1021610" cy="709095"/>
          </a:xfrm>
        </p:grpSpPr>
        <p:sp>
          <p:nvSpPr>
            <p:cNvPr id="1000" name="Google Shape;1000;p85"/>
            <p:cNvSpPr/>
            <p:nvPr/>
          </p:nvSpPr>
          <p:spPr>
            <a:xfrm>
              <a:off x="4061196" y="3995221"/>
              <a:ext cx="1021610" cy="342000"/>
            </a:xfrm>
            <a:prstGeom prst="roundRect">
              <a:avLst>
                <a:gd fmla="val 16667" name="adj"/>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MARKET </a:t>
              </a:r>
              <a:endParaRPr/>
            </a:p>
            <a:p>
              <a:pPr indent="0" lvl="0" marL="0" marR="0" rtl="0" algn="ctr">
                <a:spcBef>
                  <a:spcPts val="0"/>
                </a:spcBef>
                <a:spcAft>
                  <a:spcPts val="0"/>
                </a:spcAft>
                <a:buNone/>
              </a:pPr>
              <a:r>
                <a:rPr lang="en-GB" sz="700">
                  <a:solidFill>
                    <a:srgbClr val="0C0F17"/>
                  </a:solidFill>
                  <a:latin typeface="Roboto Medium"/>
                  <a:ea typeface="Roboto Medium"/>
                  <a:cs typeface="Roboto Medium"/>
                  <a:sym typeface="Roboto Medium"/>
                </a:rPr>
                <a:t>ANALYSIS</a:t>
              </a:r>
              <a:endParaRPr/>
            </a:p>
          </p:txBody>
        </p:sp>
        <p:pic>
          <p:nvPicPr>
            <p:cNvPr id="1001" name="Google Shape;1001;p85"/>
            <p:cNvPicPr preferRelativeResize="0"/>
            <p:nvPr/>
          </p:nvPicPr>
          <p:blipFill rotWithShape="1">
            <a:blip r:embed="rId13">
              <a:alphaModFix/>
            </a:blip>
            <a:srcRect b="0" l="0" r="0" t="0"/>
            <a:stretch/>
          </p:blipFill>
          <p:spPr>
            <a:xfrm>
              <a:off x="4428000" y="3628126"/>
              <a:ext cx="288000" cy="288000"/>
            </a:xfrm>
            <a:prstGeom prst="rect">
              <a:avLst/>
            </a:prstGeom>
            <a:noFill/>
            <a:ln>
              <a:noFill/>
            </a:ln>
          </p:spPr>
        </p:pic>
      </p:grpSp>
      <p:sp>
        <p:nvSpPr>
          <p:cNvPr id="1002" name="Google Shape;1002;p85"/>
          <p:cNvSpPr txBox="1"/>
          <p:nvPr/>
        </p:nvSpPr>
        <p:spPr>
          <a:xfrm>
            <a:off x="6249945" y="1296151"/>
            <a:ext cx="19800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accent1"/>
              </a:buClr>
              <a:buSzPts val="1000"/>
              <a:buFont typeface="Arial"/>
              <a:buNone/>
            </a:pPr>
            <a:r>
              <a:rPr lang="en-GB" sz="1000">
                <a:solidFill>
                  <a:srgbClr val="565656"/>
                </a:solidFill>
                <a:latin typeface="Roboto Light"/>
                <a:ea typeface="Roboto Light"/>
                <a:cs typeface="Roboto Light"/>
                <a:sym typeface="Roboto Light"/>
              </a:rPr>
              <a:t>PreScouter can</a:t>
            </a:r>
            <a:r>
              <a:rPr lang="en-GB" sz="1000">
                <a:solidFill>
                  <a:srgbClr val="565656"/>
                </a:solidFill>
                <a:latin typeface="Roboto Light"/>
                <a:ea typeface="Roboto Light"/>
                <a:cs typeface="Roboto Light"/>
                <a:sym typeface="Roboto Light"/>
              </a:rPr>
              <a:t> help your business partner and collaborate with start-ups and thought leaders in these mega trends.</a:t>
            </a:r>
            <a:endParaRPr/>
          </a:p>
        </p:txBody>
      </p:sp>
      <p:sp>
        <p:nvSpPr>
          <p:cNvPr id="1003" name="Google Shape;1003;p85"/>
          <p:cNvSpPr txBox="1"/>
          <p:nvPr/>
        </p:nvSpPr>
        <p:spPr>
          <a:xfrm>
            <a:off x="3690000" y="1296152"/>
            <a:ext cx="2160000" cy="769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chemeClr val="accent1"/>
              </a:buClr>
              <a:buSzPts val="1000"/>
              <a:buFont typeface="Arial"/>
              <a:buNone/>
            </a:pPr>
            <a:r>
              <a:rPr lang="en-GB" sz="1000">
                <a:solidFill>
                  <a:srgbClr val="565656"/>
                </a:solidFill>
                <a:latin typeface="Roboto Light"/>
                <a:ea typeface="Roboto Light"/>
                <a:cs typeface="Roboto Light"/>
                <a:sym typeface="Roboto Light"/>
              </a:rPr>
              <a:t>PreScouter has a huge network of Subject Matter Experts (SMEs) ready to </a:t>
            </a:r>
            <a:r>
              <a:rPr lang="en-GB" sz="1000">
                <a:solidFill>
                  <a:srgbClr val="565656"/>
                </a:solidFill>
                <a:latin typeface="Roboto Light"/>
                <a:ea typeface="Roboto Light"/>
                <a:cs typeface="Roboto Light"/>
                <a:sym typeface="Roboto Light"/>
              </a:rPr>
              <a:t>accelerate</a:t>
            </a:r>
            <a:r>
              <a:rPr lang="en-GB" sz="1000">
                <a:solidFill>
                  <a:srgbClr val="565656"/>
                </a:solidFill>
                <a:latin typeface="Roboto Light"/>
                <a:ea typeface="Roboto Light"/>
                <a:cs typeface="Roboto Light"/>
                <a:sym typeface="Roboto Light"/>
              </a:rPr>
              <a:t> your innovation processes towards mass customization. </a:t>
            </a:r>
            <a:endParaRPr/>
          </a:p>
        </p:txBody>
      </p:sp>
      <p:sp>
        <p:nvSpPr>
          <p:cNvPr id="1004" name="Google Shape;1004;p85"/>
          <p:cNvSpPr/>
          <p:nvPr/>
        </p:nvSpPr>
        <p:spPr>
          <a:xfrm>
            <a:off x="914670" y="1161167"/>
            <a:ext cx="360000" cy="3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1005" name="Google Shape;1005;p85"/>
          <p:cNvSpPr/>
          <p:nvPr/>
        </p:nvSpPr>
        <p:spPr>
          <a:xfrm>
            <a:off x="3690000" y="1161167"/>
            <a:ext cx="360000" cy="3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1006" name="Google Shape;1006;p85"/>
          <p:cNvSpPr/>
          <p:nvPr/>
        </p:nvSpPr>
        <p:spPr>
          <a:xfrm>
            <a:off x="6249945" y="1161167"/>
            <a:ext cx="360000" cy="36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86"/>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800"/>
              <a:buFont typeface="Montserrat"/>
              <a:buNone/>
            </a:pPr>
            <a:r>
              <a:rPr lang="en-GB" sz="1800">
                <a:latin typeface="Montserrat"/>
                <a:ea typeface="Montserrat"/>
                <a:cs typeface="Montserrat"/>
                <a:sym typeface="Montserrat"/>
              </a:rPr>
              <a:t>Other reports from PreScouter that you might like</a:t>
            </a:r>
            <a:endParaRPr/>
          </a:p>
        </p:txBody>
      </p:sp>
      <p:sp>
        <p:nvSpPr>
          <p:cNvPr id="1012" name="Google Shape;1012;p86"/>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1013" name="Google Shape;1013;p86"/>
          <p:cNvSpPr txBox="1"/>
          <p:nvPr/>
        </p:nvSpPr>
        <p:spPr>
          <a:xfrm>
            <a:off x="562718" y="2737159"/>
            <a:ext cx="2668162" cy="461635"/>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003366"/>
              </a:buClr>
              <a:buSzPts val="1050"/>
              <a:buFont typeface="Roboto"/>
              <a:buNone/>
            </a:pPr>
            <a:r>
              <a:rPr lang="en-GB" sz="900">
                <a:solidFill>
                  <a:srgbClr val="003366"/>
                </a:solidFill>
                <a:latin typeface="Montserrat"/>
                <a:ea typeface="Montserrat"/>
                <a:cs typeface="Montserrat"/>
                <a:sym typeface="Montserrat"/>
              </a:rPr>
              <a:t>Mono-Material Packaging: New guidelines, current scenario, and key players</a:t>
            </a:r>
            <a:endParaRPr/>
          </a:p>
        </p:txBody>
      </p:sp>
      <p:sp>
        <p:nvSpPr>
          <p:cNvPr id="1014" name="Google Shape;1014;p86"/>
          <p:cNvSpPr txBox="1"/>
          <p:nvPr/>
        </p:nvSpPr>
        <p:spPr>
          <a:xfrm>
            <a:off x="3796937" y="2737159"/>
            <a:ext cx="1550126" cy="461635"/>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003366"/>
              </a:buClr>
              <a:buSzPts val="1050"/>
              <a:buFont typeface="Roboto"/>
              <a:buNone/>
            </a:pPr>
            <a:r>
              <a:rPr lang="en-GB" sz="900">
                <a:solidFill>
                  <a:srgbClr val="003366"/>
                </a:solidFill>
                <a:latin typeface="Montserrat"/>
                <a:ea typeface="Montserrat"/>
                <a:cs typeface="Montserrat"/>
                <a:sym typeface="Montserrat"/>
              </a:rPr>
              <a:t>Crowdfunding as Voice of the Consumer</a:t>
            </a:r>
            <a:endParaRPr/>
          </a:p>
        </p:txBody>
      </p:sp>
      <p:sp>
        <p:nvSpPr>
          <p:cNvPr id="1015" name="Google Shape;1015;p86"/>
          <p:cNvSpPr txBox="1"/>
          <p:nvPr/>
        </p:nvSpPr>
        <p:spPr>
          <a:xfrm>
            <a:off x="6110229" y="2737159"/>
            <a:ext cx="2273944" cy="461635"/>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rgbClr val="003366"/>
              </a:buClr>
              <a:buSzPts val="900"/>
              <a:buFont typeface="Montserrat"/>
              <a:buNone/>
            </a:pPr>
            <a:r>
              <a:rPr lang="en-GB" sz="900">
                <a:solidFill>
                  <a:srgbClr val="003366"/>
                </a:solidFill>
                <a:latin typeface="Montserrat"/>
                <a:ea typeface="Montserrat"/>
                <a:cs typeface="Montserrat"/>
                <a:sym typeface="Montserrat"/>
              </a:rPr>
              <a:t>Beyond the package: Tackling the plastic problem from within</a:t>
            </a:r>
            <a:endParaRPr/>
          </a:p>
        </p:txBody>
      </p:sp>
      <p:sp>
        <p:nvSpPr>
          <p:cNvPr id="1016" name="Google Shape;1016;p86"/>
          <p:cNvSpPr/>
          <p:nvPr/>
        </p:nvSpPr>
        <p:spPr>
          <a:xfrm>
            <a:off x="1080003" y="3583291"/>
            <a:ext cx="6972600" cy="900600"/>
          </a:xfrm>
          <a:prstGeom prst="roundRect">
            <a:avLst>
              <a:gd fmla="val 6002" name="adj"/>
            </a:avLst>
          </a:prstGeom>
          <a:solidFill>
            <a:srgbClr val="FFFFFF"/>
          </a:solidFill>
          <a:ln>
            <a:noFill/>
          </a:ln>
          <a:effectLst>
            <a:outerShdw blurRad="254000" rotWithShape="0" algn="ctr">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Roboto Light"/>
              <a:buNone/>
            </a:pPr>
            <a:r>
              <a:t/>
            </a:r>
            <a:endParaRPr sz="1350">
              <a:solidFill>
                <a:srgbClr val="FFFFFF"/>
              </a:solidFill>
              <a:latin typeface="Roboto Light"/>
              <a:ea typeface="Roboto Light"/>
              <a:cs typeface="Roboto Light"/>
              <a:sym typeface="Roboto Light"/>
            </a:endParaRPr>
          </a:p>
        </p:txBody>
      </p:sp>
      <p:grpSp>
        <p:nvGrpSpPr>
          <p:cNvPr id="1017" name="Google Shape;1017;p86"/>
          <p:cNvGrpSpPr/>
          <p:nvPr/>
        </p:nvGrpSpPr>
        <p:grpSpPr>
          <a:xfrm>
            <a:off x="-297" y="3655782"/>
            <a:ext cx="9132924" cy="755700"/>
            <a:chOff x="-297" y="3493275"/>
            <a:chExt cx="9132924" cy="755700"/>
          </a:xfrm>
        </p:grpSpPr>
        <p:sp>
          <p:nvSpPr>
            <p:cNvPr id="1018" name="Google Shape;1018;p86"/>
            <p:cNvSpPr txBox="1"/>
            <p:nvPr/>
          </p:nvSpPr>
          <p:spPr>
            <a:xfrm>
              <a:off x="1327106" y="3493275"/>
              <a:ext cx="6489744" cy="755700"/>
            </a:xfrm>
            <a:prstGeom prst="rect">
              <a:avLst/>
            </a:prstGeom>
            <a:noFill/>
            <a:ln>
              <a:noFill/>
            </a:ln>
          </p:spPr>
          <p:txBody>
            <a:bodyPr anchorCtr="0" anchor="ctr" bIns="34275" lIns="68550" spcFirstLastPara="1" rIns="68550" wrap="square" tIns="34275">
              <a:noAutofit/>
            </a:bodyPr>
            <a:lstStyle/>
            <a:p>
              <a:pPr indent="0" lvl="0" marL="0" marR="0" rtl="0" algn="ctr">
                <a:spcBef>
                  <a:spcPts val="0"/>
                </a:spcBef>
                <a:spcAft>
                  <a:spcPts val="0"/>
                </a:spcAft>
                <a:buClr>
                  <a:srgbClr val="000000"/>
                </a:buClr>
                <a:buSzPts val="1600"/>
                <a:buFont typeface="Arial"/>
                <a:buNone/>
              </a:pPr>
              <a:r>
                <a:rPr b="1" i="0" lang="en-GB" sz="1600" cap="none" strike="noStrike">
                  <a:solidFill>
                    <a:srgbClr val="003366"/>
                  </a:solidFill>
                  <a:latin typeface="Rubik SemiBold"/>
                  <a:ea typeface="Rubik SemiBold"/>
                  <a:cs typeface="Rubik SemiBold"/>
                  <a:sym typeface="Rubik SemiBold"/>
                </a:rPr>
                <a:t>Engage our network of experts and researchers on your topic.</a:t>
              </a:r>
              <a:endParaRPr sz="1350">
                <a:solidFill>
                  <a:schemeClr val="dk1"/>
                </a:solidFill>
                <a:latin typeface="Rubik SemiBold"/>
                <a:ea typeface="Rubik SemiBold"/>
                <a:cs typeface="Rubik SemiBold"/>
                <a:sym typeface="Rubik SemiBold"/>
              </a:endParaRPr>
            </a:p>
            <a:p>
              <a:pPr indent="0" lvl="0" marL="0" marR="0" rtl="0" algn="ctr">
                <a:spcBef>
                  <a:spcPts val="0"/>
                </a:spcBef>
                <a:spcAft>
                  <a:spcPts val="0"/>
                </a:spcAft>
                <a:buClr>
                  <a:srgbClr val="000000"/>
                </a:buClr>
                <a:buSzPts val="1600"/>
                <a:buFont typeface="Arial"/>
                <a:buNone/>
              </a:pPr>
              <a:r>
                <a:rPr b="1" i="0" lang="en-GB" sz="500" cap="none" strike="noStrike">
                  <a:solidFill>
                    <a:srgbClr val="003366"/>
                  </a:solidFill>
                  <a:latin typeface="Rubik SemiBold"/>
                  <a:ea typeface="Rubik SemiBold"/>
                  <a:cs typeface="Rubik SemiBold"/>
                  <a:sym typeface="Rubik SemiBold"/>
                </a:rPr>
                <a:t> </a:t>
              </a:r>
              <a:endParaRPr b="1" i="0" sz="500" cap="none" strike="noStrike">
                <a:solidFill>
                  <a:srgbClr val="003366"/>
                </a:solidFill>
                <a:latin typeface="Rubik SemiBold"/>
                <a:ea typeface="Rubik SemiBold"/>
                <a:cs typeface="Rubik SemiBold"/>
                <a:sym typeface="Rubik SemiBold"/>
              </a:endParaRPr>
            </a:p>
            <a:p>
              <a:pPr indent="0" lvl="0" marL="0" marR="0" rtl="0" algn="ctr">
                <a:spcBef>
                  <a:spcPts val="0"/>
                </a:spcBef>
                <a:spcAft>
                  <a:spcPts val="0"/>
                </a:spcAft>
                <a:buClr>
                  <a:srgbClr val="000000"/>
                </a:buClr>
                <a:buSzPts val="1600"/>
                <a:buFont typeface="Arial"/>
                <a:buNone/>
              </a:pPr>
              <a:r>
                <a:rPr b="1" i="0" lang="en-GB" sz="1600" u="sng" cap="none" strike="noStrike">
                  <a:solidFill>
                    <a:schemeClr val="hlink"/>
                  </a:solidFill>
                  <a:latin typeface="Rubik SemiBold"/>
                  <a:ea typeface="Rubik SemiBold"/>
                  <a:cs typeface="Rubik SemiBold"/>
                  <a:sym typeface="Rubik SemiBold"/>
                  <a:hlinkClick r:id="rId3"/>
                </a:rPr>
                <a:t>CONTACT US HERE</a:t>
              </a:r>
              <a:endParaRPr b="1" i="0" sz="1600" cap="none" strike="noStrike">
                <a:solidFill>
                  <a:srgbClr val="43BFBB"/>
                </a:solidFill>
                <a:latin typeface="Rubik SemiBold"/>
                <a:ea typeface="Rubik SemiBold"/>
                <a:cs typeface="Rubik SemiBold"/>
                <a:sym typeface="Rubik SemiBold"/>
              </a:endParaRPr>
            </a:p>
          </p:txBody>
        </p:sp>
        <p:cxnSp>
          <p:nvCxnSpPr>
            <p:cNvPr id="1019" name="Google Shape;1019;p86"/>
            <p:cNvCxnSpPr/>
            <p:nvPr/>
          </p:nvCxnSpPr>
          <p:spPr>
            <a:xfrm rot="10800000">
              <a:off x="-297" y="3873171"/>
              <a:ext cx="1080300" cy="0"/>
            </a:xfrm>
            <a:prstGeom prst="straightConnector1">
              <a:avLst/>
            </a:prstGeom>
            <a:noFill/>
            <a:ln cap="flat" cmpd="sng" w="9525">
              <a:solidFill>
                <a:srgbClr val="A5A5A5"/>
              </a:solidFill>
              <a:prstDash val="dash"/>
              <a:miter lim="8000"/>
              <a:headEnd len="sm" w="sm" type="none"/>
              <a:tailEnd len="sm" w="sm" type="none"/>
            </a:ln>
          </p:spPr>
        </p:cxnSp>
        <p:cxnSp>
          <p:nvCxnSpPr>
            <p:cNvPr id="1020" name="Google Shape;1020;p86"/>
            <p:cNvCxnSpPr/>
            <p:nvPr/>
          </p:nvCxnSpPr>
          <p:spPr>
            <a:xfrm rot="10800000">
              <a:off x="8052327" y="3871147"/>
              <a:ext cx="1080300" cy="0"/>
            </a:xfrm>
            <a:prstGeom prst="straightConnector1">
              <a:avLst/>
            </a:prstGeom>
            <a:noFill/>
            <a:ln cap="flat" cmpd="sng" w="9525">
              <a:solidFill>
                <a:srgbClr val="A5A5A5"/>
              </a:solidFill>
              <a:prstDash val="dash"/>
              <a:miter lim="8000"/>
              <a:headEnd len="sm" w="sm" type="none"/>
              <a:tailEnd len="sm" w="sm" type="none"/>
            </a:ln>
          </p:spPr>
        </p:cxnSp>
      </p:grpSp>
      <p:pic>
        <p:nvPicPr>
          <p:cNvPr id="1021" name="Google Shape;1021;p86"/>
          <p:cNvPicPr preferRelativeResize="0"/>
          <p:nvPr/>
        </p:nvPicPr>
        <p:blipFill rotWithShape="1">
          <a:blip r:embed="rId4">
            <a:alphaModFix/>
          </a:blip>
          <a:srcRect b="8754" l="0" r="0" t="10692"/>
          <a:stretch/>
        </p:blipFill>
        <p:spPr>
          <a:xfrm>
            <a:off x="6098861" y="1319313"/>
            <a:ext cx="2291767" cy="1345435"/>
          </a:xfrm>
          <a:prstGeom prst="rect">
            <a:avLst/>
          </a:prstGeom>
          <a:noFill/>
          <a:ln>
            <a:noFill/>
          </a:ln>
        </p:spPr>
      </p:pic>
      <p:pic>
        <p:nvPicPr>
          <p:cNvPr id="1022" name="Google Shape;1022;p86"/>
          <p:cNvPicPr preferRelativeResize="0"/>
          <p:nvPr/>
        </p:nvPicPr>
        <p:blipFill rotWithShape="1">
          <a:blip r:embed="rId5">
            <a:alphaModFix/>
          </a:blip>
          <a:srcRect b="8754" l="0" r="0" t="10692"/>
          <a:stretch/>
        </p:blipFill>
        <p:spPr>
          <a:xfrm>
            <a:off x="3426117" y="1319313"/>
            <a:ext cx="2291767" cy="1345436"/>
          </a:xfrm>
          <a:prstGeom prst="rect">
            <a:avLst/>
          </a:prstGeom>
          <a:noFill/>
          <a:ln>
            <a:noFill/>
          </a:ln>
        </p:spPr>
      </p:pic>
      <p:pic>
        <p:nvPicPr>
          <p:cNvPr id="1023" name="Google Shape;1023;p86"/>
          <p:cNvPicPr preferRelativeResize="0"/>
          <p:nvPr/>
        </p:nvPicPr>
        <p:blipFill rotWithShape="1">
          <a:blip r:embed="rId6">
            <a:alphaModFix/>
          </a:blip>
          <a:srcRect b="8754" l="0" r="0" t="10692"/>
          <a:stretch/>
        </p:blipFill>
        <p:spPr>
          <a:xfrm>
            <a:off x="753372" y="1319314"/>
            <a:ext cx="2291767" cy="134543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7"/>
          <p:cNvSpPr txBox="1"/>
          <p:nvPr>
            <p:ph type="title"/>
          </p:nvPr>
        </p:nvSpPr>
        <p:spPr>
          <a:xfrm>
            <a:off x="431800" y="411163"/>
            <a:ext cx="8280400" cy="8391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2"/>
              </a:buClr>
              <a:buSzPts val="1800"/>
              <a:buFont typeface="Montserrat"/>
              <a:buNone/>
            </a:pPr>
            <a:r>
              <a:rPr lang="en-GB" sz="1800">
                <a:latin typeface="Montserrat"/>
                <a:ea typeface="Montserrat"/>
                <a:cs typeface="Montserrat"/>
                <a:sym typeface="Montserrat"/>
              </a:rPr>
              <a:t>About PreScouter</a:t>
            </a:r>
            <a:endParaRPr/>
          </a:p>
        </p:txBody>
      </p:sp>
      <p:sp>
        <p:nvSpPr>
          <p:cNvPr id="1029" name="Google Shape;1029;p87"/>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grpSp>
        <p:nvGrpSpPr>
          <p:cNvPr id="1030" name="Google Shape;1030;p87"/>
          <p:cNvGrpSpPr/>
          <p:nvPr/>
        </p:nvGrpSpPr>
        <p:grpSpPr>
          <a:xfrm>
            <a:off x="1222749" y="3726292"/>
            <a:ext cx="7158190" cy="828620"/>
            <a:chOff x="-732330" y="6823721"/>
            <a:chExt cx="9544253" cy="1104826"/>
          </a:xfrm>
        </p:grpSpPr>
        <p:sp>
          <p:nvSpPr>
            <p:cNvPr id="1031" name="Google Shape;1031;p87"/>
            <p:cNvSpPr txBox="1"/>
            <p:nvPr/>
          </p:nvSpPr>
          <p:spPr>
            <a:xfrm>
              <a:off x="-732330" y="6825789"/>
              <a:ext cx="1875355" cy="1102758"/>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100"/>
                <a:buFont typeface="Raleway"/>
                <a:buNone/>
              </a:pPr>
              <a:r>
                <a:rPr b="1" i="0" lang="en-GB" sz="2100" u="none" cap="none" strike="noStrike">
                  <a:solidFill>
                    <a:schemeClr val="lt1"/>
                  </a:solidFill>
                  <a:latin typeface="Raleway"/>
                  <a:ea typeface="Raleway"/>
                  <a:cs typeface="Raleway"/>
                  <a:sym typeface="Raleway"/>
                </a:rPr>
                <a:t>500+</a:t>
              </a:r>
              <a:endParaRPr b="0" i="0" sz="900" u="none" cap="none" strike="noStrike">
                <a:solidFill>
                  <a:schemeClr val="lt1"/>
                </a:solidFill>
                <a:latin typeface="Arial"/>
                <a:ea typeface="Arial"/>
                <a:cs typeface="Arial"/>
                <a:sym typeface="Arial"/>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CLIENTS</a:t>
              </a:r>
              <a:r>
                <a:rPr b="0" i="0" lang="en-GB" sz="900" u="none" cap="none" strike="noStrike">
                  <a:solidFill>
                    <a:schemeClr val="lt1"/>
                  </a:solidFill>
                  <a:latin typeface="Proxima Nova"/>
                  <a:ea typeface="Proxima Nova"/>
                  <a:cs typeface="Proxima Nova"/>
                  <a:sym typeface="Proxima Nova"/>
                </a:rPr>
                <a:t> </a:t>
              </a:r>
              <a:endParaRPr sz="1350">
                <a:solidFill>
                  <a:schemeClr val="dk1"/>
                </a:solidFill>
                <a:latin typeface="Roboto Light"/>
                <a:ea typeface="Roboto Light"/>
                <a:cs typeface="Roboto Light"/>
                <a:sym typeface="Roboto Light"/>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WORLDWIDE</a:t>
              </a:r>
              <a:endParaRPr b="0" i="0" sz="1050" u="none" cap="none" strike="noStrike">
                <a:solidFill>
                  <a:schemeClr val="lt1"/>
                </a:solidFill>
                <a:latin typeface="Proxima Nova"/>
                <a:ea typeface="Proxima Nova"/>
                <a:cs typeface="Proxima Nova"/>
                <a:sym typeface="Proxima Nova"/>
              </a:endParaRPr>
            </a:p>
          </p:txBody>
        </p:sp>
        <p:sp>
          <p:nvSpPr>
            <p:cNvPr id="1032" name="Google Shape;1032;p87"/>
            <p:cNvSpPr txBox="1"/>
            <p:nvPr/>
          </p:nvSpPr>
          <p:spPr>
            <a:xfrm>
              <a:off x="2112113" y="6823721"/>
              <a:ext cx="2247704" cy="1102758"/>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100"/>
                <a:buFont typeface="Raleway"/>
                <a:buNone/>
              </a:pPr>
              <a:r>
                <a:rPr b="1" i="0" lang="en-GB" sz="2100" u="none" cap="none" strike="noStrike">
                  <a:solidFill>
                    <a:schemeClr val="lt1"/>
                  </a:solidFill>
                  <a:latin typeface="Raleway"/>
                  <a:ea typeface="Raleway"/>
                  <a:cs typeface="Raleway"/>
                  <a:sym typeface="Raleway"/>
                </a:rPr>
                <a:t>4,000+</a:t>
              </a:r>
              <a:endParaRPr b="0" i="0" sz="900" u="none" cap="none" strike="noStrike">
                <a:solidFill>
                  <a:schemeClr val="lt1"/>
                </a:solidFill>
                <a:latin typeface="Arial"/>
                <a:ea typeface="Arial"/>
                <a:cs typeface="Arial"/>
                <a:sym typeface="Arial"/>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RESEARCH </a:t>
              </a:r>
              <a:endParaRPr sz="1350">
                <a:solidFill>
                  <a:schemeClr val="dk1"/>
                </a:solidFill>
                <a:latin typeface="Roboto Light"/>
                <a:ea typeface="Roboto Light"/>
                <a:cs typeface="Roboto Light"/>
                <a:sym typeface="Roboto Light"/>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REPORTS CREATED </a:t>
              </a:r>
              <a:endParaRPr b="0" i="0" sz="1050" u="none" cap="none" strike="noStrike">
                <a:solidFill>
                  <a:schemeClr val="lt1"/>
                </a:solidFill>
                <a:latin typeface="Proxima Nova"/>
                <a:ea typeface="Proxima Nova"/>
                <a:cs typeface="Proxima Nova"/>
                <a:sym typeface="Proxima Nova"/>
              </a:endParaRPr>
            </a:p>
          </p:txBody>
        </p:sp>
        <p:sp>
          <p:nvSpPr>
            <p:cNvPr id="1033" name="Google Shape;1033;p87"/>
            <p:cNvSpPr txBox="1"/>
            <p:nvPr/>
          </p:nvSpPr>
          <p:spPr>
            <a:xfrm>
              <a:off x="5496555" y="6823721"/>
              <a:ext cx="3315368" cy="1102758"/>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100"/>
                <a:buFont typeface="Raleway"/>
                <a:buNone/>
              </a:pPr>
              <a:r>
                <a:rPr b="1" i="0" lang="en-GB" sz="2100" u="none" cap="none" strike="noStrike">
                  <a:solidFill>
                    <a:schemeClr val="lt1"/>
                  </a:solidFill>
                  <a:latin typeface="Raleway"/>
                  <a:ea typeface="Raleway"/>
                  <a:cs typeface="Raleway"/>
                  <a:sym typeface="Raleway"/>
                </a:rPr>
                <a:t>150,000+</a:t>
              </a:r>
              <a:endParaRPr b="0" i="0" sz="900" u="none" cap="none" strike="noStrike">
                <a:solidFill>
                  <a:schemeClr val="lt1"/>
                </a:solidFill>
                <a:latin typeface="Arial"/>
                <a:ea typeface="Arial"/>
                <a:cs typeface="Arial"/>
                <a:sym typeface="Arial"/>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HOURS OF RESEARCH </a:t>
              </a:r>
              <a:endParaRPr sz="1350">
                <a:solidFill>
                  <a:schemeClr val="dk1"/>
                </a:solidFill>
                <a:latin typeface="Roboto Light"/>
                <a:ea typeface="Roboto Light"/>
                <a:cs typeface="Roboto Light"/>
                <a:sym typeface="Roboto Light"/>
              </a:endParaRPr>
            </a:p>
            <a:p>
              <a:pPr indent="0" lvl="0" marL="0" marR="0" rtl="0" algn="l">
                <a:lnSpc>
                  <a:spcPct val="80000"/>
                </a:lnSpc>
                <a:spcBef>
                  <a:spcPts val="0"/>
                </a:spcBef>
                <a:spcAft>
                  <a:spcPts val="0"/>
                </a:spcAft>
                <a:buClr>
                  <a:schemeClr val="lt1"/>
                </a:buClr>
                <a:buSzPts val="1050"/>
                <a:buFont typeface="Proxima Nova"/>
                <a:buNone/>
              </a:pPr>
              <a:r>
                <a:rPr b="0" i="0" lang="en-GB" sz="1050" u="none" cap="none" strike="noStrike">
                  <a:solidFill>
                    <a:schemeClr val="lt1"/>
                  </a:solidFill>
                  <a:latin typeface="Proxima Nova"/>
                  <a:ea typeface="Proxima Nova"/>
                  <a:cs typeface="Proxima Nova"/>
                  <a:sym typeface="Proxima Nova"/>
                </a:rPr>
                <a:t>COMPLETED FOR CLIENTS</a:t>
              </a:r>
              <a:endParaRPr b="0" i="0" sz="1050" u="none" cap="none" strike="noStrike">
                <a:solidFill>
                  <a:schemeClr val="lt1"/>
                </a:solidFill>
                <a:latin typeface="Proxima Nova"/>
                <a:ea typeface="Proxima Nova"/>
                <a:cs typeface="Proxima Nova"/>
                <a:sym typeface="Proxima Nova"/>
              </a:endParaRPr>
            </a:p>
          </p:txBody>
        </p:sp>
      </p:grpSp>
      <p:grpSp>
        <p:nvGrpSpPr>
          <p:cNvPr id="1034" name="Google Shape;1034;p87"/>
          <p:cNvGrpSpPr/>
          <p:nvPr/>
        </p:nvGrpSpPr>
        <p:grpSpPr>
          <a:xfrm>
            <a:off x="-15116" y="960944"/>
            <a:ext cx="9146314" cy="270000"/>
            <a:chOff x="-2470993" y="3829174"/>
            <a:chExt cx="12195085" cy="360000"/>
          </a:xfrm>
        </p:grpSpPr>
        <p:sp>
          <p:nvSpPr>
            <p:cNvPr id="1035" name="Google Shape;1035;p87"/>
            <p:cNvSpPr/>
            <p:nvPr/>
          </p:nvSpPr>
          <p:spPr>
            <a:xfrm>
              <a:off x="-2132" y="3829174"/>
              <a:ext cx="7317331" cy="360000"/>
            </a:xfrm>
            <a:prstGeom prst="rect">
              <a:avLst/>
            </a:prstGeom>
            <a:noFill/>
            <a:ln>
              <a:noFill/>
            </a:ln>
          </p:spPr>
          <p:txBody>
            <a:bodyPr anchorCtr="0" anchor="b" bIns="34275" lIns="68550" spcFirstLastPara="1" rIns="68550" wrap="square" tIns="34275">
              <a:noAutofit/>
            </a:bodyPr>
            <a:lstStyle/>
            <a:p>
              <a:pPr indent="0" lvl="0" marL="0" marR="0" rtl="0" algn="ctr">
                <a:lnSpc>
                  <a:spcPct val="100000"/>
                </a:lnSpc>
                <a:spcBef>
                  <a:spcPts val="0"/>
                </a:spcBef>
                <a:spcAft>
                  <a:spcPts val="0"/>
                </a:spcAft>
                <a:buClr>
                  <a:srgbClr val="003366"/>
                </a:buClr>
                <a:buSzPts val="1050"/>
                <a:buFont typeface="Raleway"/>
                <a:buNone/>
              </a:pPr>
              <a:r>
                <a:rPr b="1" i="0" lang="en-GB" sz="1050" u="none" cap="none" strike="noStrike">
                  <a:solidFill>
                    <a:srgbClr val="003366"/>
                  </a:solidFill>
                  <a:latin typeface="Raleway"/>
                  <a:ea typeface="Raleway"/>
                  <a:cs typeface="Raleway"/>
                  <a:sym typeface="Raleway"/>
                </a:rPr>
                <a:t>PRESCOUTER PROVIDES CUSTOMIZED RESEARCH AND ANALYSIS</a:t>
              </a:r>
              <a:endParaRPr b="1" i="0" sz="1050" u="none" cap="none" strike="noStrike">
                <a:solidFill>
                  <a:srgbClr val="003366"/>
                </a:solidFill>
                <a:latin typeface="Raleway"/>
                <a:ea typeface="Raleway"/>
                <a:cs typeface="Raleway"/>
                <a:sym typeface="Raleway"/>
              </a:endParaRPr>
            </a:p>
          </p:txBody>
        </p:sp>
        <p:cxnSp>
          <p:nvCxnSpPr>
            <p:cNvPr id="1036" name="Google Shape;1036;p87"/>
            <p:cNvCxnSpPr/>
            <p:nvPr/>
          </p:nvCxnSpPr>
          <p:spPr>
            <a:xfrm rot="10800000">
              <a:off x="-2470993" y="4022910"/>
              <a:ext cx="3060000" cy="0"/>
            </a:xfrm>
            <a:prstGeom prst="straightConnector1">
              <a:avLst/>
            </a:prstGeom>
            <a:noFill/>
            <a:ln cap="flat" cmpd="sng" w="9525">
              <a:solidFill>
                <a:srgbClr val="A5A5A5"/>
              </a:solidFill>
              <a:prstDash val="dash"/>
              <a:miter lim="8000"/>
              <a:headEnd len="sm" w="sm" type="none"/>
              <a:tailEnd len="sm" w="sm" type="none"/>
            </a:ln>
          </p:spPr>
        </p:cxnSp>
        <p:cxnSp>
          <p:nvCxnSpPr>
            <p:cNvPr id="1037" name="Google Shape;1037;p87"/>
            <p:cNvCxnSpPr/>
            <p:nvPr/>
          </p:nvCxnSpPr>
          <p:spPr>
            <a:xfrm rot="10800000">
              <a:off x="6664092" y="4022910"/>
              <a:ext cx="3060000" cy="0"/>
            </a:xfrm>
            <a:prstGeom prst="straightConnector1">
              <a:avLst/>
            </a:prstGeom>
            <a:noFill/>
            <a:ln cap="flat" cmpd="sng" w="9525">
              <a:solidFill>
                <a:srgbClr val="A5A5A5"/>
              </a:solidFill>
              <a:prstDash val="dash"/>
              <a:miter lim="8000"/>
              <a:headEnd len="sm" w="sm" type="none"/>
              <a:tailEnd len="sm" w="sm" type="none"/>
            </a:ln>
          </p:spPr>
        </p:cxnSp>
      </p:grpSp>
      <p:sp>
        <p:nvSpPr>
          <p:cNvPr id="1038" name="Google Shape;1038;p87"/>
          <p:cNvSpPr txBox="1"/>
          <p:nvPr/>
        </p:nvSpPr>
        <p:spPr>
          <a:xfrm>
            <a:off x="783406" y="1314921"/>
            <a:ext cx="7577188" cy="873920"/>
          </a:xfrm>
          <a:prstGeom prst="rect">
            <a:avLst/>
          </a:prstGeom>
          <a:noFill/>
          <a:ln>
            <a:noFill/>
          </a:ln>
        </p:spPr>
        <p:txBody>
          <a:bodyPr anchorCtr="0" anchor="t" bIns="34275" lIns="68575" spcFirstLastPara="1" rIns="68575" wrap="square" tIns="34275">
            <a:noAutofit/>
          </a:bodyPr>
          <a:lstStyle/>
          <a:p>
            <a:pPr indent="0" lvl="0" marL="5954" marR="0" rtl="0" algn="just">
              <a:lnSpc>
                <a:spcPct val="100000"/>
              </a:lnSpc>
              <a:spcBef>
                <a:spcPts val="0"/>
              </a:spcBef>
              <a:spcAft>
                <a:spcPts val="0"/>
              </a:spcAft>
              <a:buClr>
                <a:srgbClr val="383838"/>
              </a:buClr>
              <a:buSzPts val="1000"/>
              <a:buFont typeface="Arial"/>
              <a:buNone/>
            </a:pPr>
            <a:r>
              <a:rPr b="0" i="0" lang="en-GB" sz="1000" u="none" cap="none" strike="noStrike">
                <a:solidFill>
                  <a:srgbClr val="666666"/>
                </a:solidFill>
                <a:latin typeface="Roboto Light"/>
                <a:ea typeface="Roboto Light"/>
                <a:cs typeface="Roboto Light"/>
                <a:sym typeface="Roboto Light"/>
              </a:rPr>
              <a:t>PreScouter helps clients gain competitive advantage by providing customized global research. We act as an extension to your in-house research and business data teams to provide you with a holistic view of trends, technologies, and markets.</a:t>
            </a:r>
            <a:endParaRPr/>
          </a:p>
          <a:p>
            <a:pPr indent="0" lvl="0" marL="5954" marR="0" rtl="0" algn="just">
              <a:lnSpc>
                <a:spcPct val="100000"/>
              </a:lnSpc>
              <a:spcBef>
                <a:spcPts val="600"/>
              </a:spcBef>
              <a:spcAft>
                <a:spcPts val="600"/>
              </a:spcAft>
              <a:buClr>
                <a:srgbClr val="383838"/>
              </a:buClr>
              <a:buSzPts val="1000"/>
              <a:buFont typeface="Arial"/>
              <a:buNone/>
            </a:pPr>
            <a:r>
              <a:rPr b="0" i="0" lang="en-GB" sz="1000" u="none" cap="none" strike="noStrike">
                <a:solidFill>
                  <a:srgbClr val="666666"/>
                </a:solidFill>
                <a:latin typeface="Roboto Light"/>
                <a:ea typeface="Roboto Light"/>
                <a:cs typeface="Roboto Light"/>
                <a:sym typeface="Roboto Light"/>
              </a:rPr>
              <a:t>Our model leverages a network of 4,000+ advanced degree researchers, industrial experts, engineers, and analysts across the globe to tap into information from small businesses, national labs, markets, universities, patents, startups, and entrepreneurs.</a:t>
            </a:r>
            <a:endParaRPr/>
          </a:p>
        </p:txBody>
      </p:sp>
      <p:grpSp>
        <p:nvGrpSpPr>
          <p:cNvPr id="1039" name="Google Shape;1039;p87"/>
          <p:cNvGrpSpPr/>
          <p:nvPr/>
        </p:nvGrpSpPr>
        <p:grpSpPr>
          <a:xfrm>
            <a:off x="6580" y="2214059"/>
            <a:ext cx="9129095" cy="266922"/>
            <a:chOff x="-1188843" y="5816143"/>
            <a:chExt cx="10930862" cy="355896"/>
          </a:xfrm>
        </p:grpSpPr>
        <p:sp>
          <p:nvSpPr>
            <p:cNvPr id="1040" name="Google Shape;1040;p87"/>
            <p:cNvSpPr txBox="1"/>
            <p:nvPr/>
          </p:nvSpPr>
          <p:spPr>
            <a:xfrm>
              <a:off x="2726157" y="5816143"/>
              <a:ext cx="3102962" cy="355896"/>
            </a:xfrm>
            <a:prstGeom prst="rect">
              <a:avLst/>
            </a:prstGeom>
            <a:noFill/>
            <a:ln>
              <a:noFill/>
            </a:ln>
          </p:spPr>
          <p:txBody>
            <a:bodyPr anchorCtr="0" anchor="ctr" bIns="34275" lIns="68550" spcFirstLastPara="1" rIns="68550" wrap="square" tIns="34275">
              <a:noAutofit/>
            </a:bodyPr>
            <a:lstStyle/>
            <a:p>
              <a:pPr indent="0" lvl="0" marL="0" marR="0" rtl="0" algn="ctr">
                <a:lnSpc>
                  <a:spcPct val="90000"/>
                </a:lnSpc>
                <a:spcBef>
                  <a:spcPts val="0"/>
                </a:spcBef>
                <a:spcAft>
                  <a:spcPts val="0"/>
                </a:spcAft>
                <a:buClr>
                  <a:srgbClr val="003366"/>
                </a:buClr>
                <a:buSzPts val="1050"/>
                <a:buFont typeface="Raleway"/>
                <a:buNone/>
              </a:pPr>
              <a:r>
                <a:rPr b="1" i="0" lang="en-GB" sz="1050" u="none" cap="none" strike="noStrike">
                  <a:solidFill>
                    <a:srgbClr val="003366"/>
                  </a:solidFill>
                  <a:latin typeface="Raleway"/>
                  <a:ea typeface="Raleway"/>
                  <a:cs typeface="Raleway"/>
                  <a:sym typeface="Raleway"/>
                </a:rPr>
                <a:t>CLIENTS RELY ON US FOR:</a:t>
              </a:r>
              <a:endParaRPr b="0" i="0" sz="1050" u="none" cap="none" strike="noStrike">
                <a:solidFill>
                  <a:srgbClr val="003366"/>
                </a:solidFill>
                <a:latin typeface="Raleway"/>
                <a:ea typeface="Raleway"/>
                <a:cs typeface="Raleway"/>
                <a:sym typeface="Raleway"/>
              </a:endParaRPr>
            </a:p>
          </p:txBody>
        </p:sp>
        <p:cxnSp>
          <p:nvCxnSpPr>
            <p:cNvPr id="1041" name="Google Shape;1041;p87"/>
            <p:cNvCxnSpPr>
              <a:stCxn id="1040" idx="1"/>
            </p:cNvCxnSpPr>
            <p:nvPr/>
          </p:nvCxnSpPr>
          <p:spPr>
            <a:xfrm rot="10800000">
              <a:off x="-1188843" y="5991391"/>
              <a:ext cx="3915000" cy="2700"/>
            </a:xfrm>
            <a:prstGeom prst="straightConnector1">
              <a:avLst/>
            </a:prstGeom>
            <a:noFill/>
            <a:ln cap="flat" cmpd="sng" w="9525">
              <a:solidFill>
                <a:srgbClr val="A5A5A5"/>
              </a:solidFill>
              <a:prstDash val="dash"/>
              <a:miter lim="8000"/>
              <a:headEnd len="sm" w="sm" type="none"/>
              <a:tailEnd len="sm" w="sm" type="none"/>
            </a:ln>
          </p:spPr>
        </p:cxnSp>
        <p:cxnSp>
          <p:nvCxnSpPr>
            <p:cNvPr id="1042" name="Google Shape;1042;p87"/>
            <p:cNvCxnSpPr>
              <a:endCxn id="1040" idx="3"/>
            </p:cNvCxnSpPr>
            <p:nvPr/>
          </p:nvCxnSpPr>
          <p:spPr>
            <a:xfrm flipH="1">
              <a:off x="5829119" y="5991391"/>
              <a:ext cx="3912900" cy="2700"/>
            </a:xfrm>
            <a:prstGeom prst="straightConnector1">
              <a:avLst/>
            </a:prstGeom>
            <a:noFill/>
            <a:ln cap="flat" cmpd="sng" w="9525">
              <a:solidFill>
                <a:srgbClr val="A5A5A5"/>
              </a:solidFill>
              <a:prstDash val="dash"/>
              <a:miter lim="8000"/>
              <a:headEnd len="sm" w="sm" type="none"/>
              <a:tailEnd len="sm" w="sm" type="none"/>
            </a:ln>
          </p:spPr>
        </p:cxnSp>
      </p:grpSp>
      <p:sp>
        <p:nvSpPr>
          <p:cNvPr id="1043" name="Google Shape;1043;p87"/>
          <p:cNvSpPr/>
          <p:nvPr/>
        </p:nvSpPr>
        <p:spPr>
          <a:xfrm>
            <a:off x="826412" y="2659701"/>
            <a:ext cx="2336822" cy="720000"/>
          </a:xfrm>
          <a:prstGeom prst="rect">
            <a:avLst/>
          </a:prstGeom>
          <a:noFill/>
          <a:ln>
            <a:noFill/>
          </a:ln>
        </p:spPr>
        <p:txBody>
          <a:bodyPr anchorCtr="0" anchor="ctr" bIns="34275" lIns="68550" spcFirstLastPara="1" rIns="68550" wrap="square" tIns="34275">
            <a:noAutofit/>
          </a:bodyPr>
          <a:lstStyle/>
          <a:p>
            <a:pPr indent="0" lvl="2" marL="0" marR="0" rtl="0" algn="just">
              <a:lnSpc>
                <a:spcPct val="100000"/>
              </a:lnSpc>
              <a:spcBef>
                <a:spcPts val="0"/>
              </a:spcBef>
              <a:spcAft>
                <a:spcPts val="0"/>
              </a:spcAft>
              <a:buClr>
                <a:srgbClr val="003366"/>
              </a:buClr>
              <a:buSzPts val="900"/>
              <a:buFont typeface="Roboto Medium"/>
              <a:buNone/>
            </a:pPr>
            <a:r>
              <a:rPr b="0" i="0" lang="en-GB" sz="900" u="none" cap="none" strike="noStrike">
                <a:solidFill>
                  <a:srgbClr val="003366"/>
                </a:solidFill>
                <a:latin typeface="Roboto Medium"/>
                <a:ea typeface="Roboto Medium"/>
                <a:cs typeface="Roboto Medium"/>
                <a:sym typeface="Roboto Medium"/>
              </a:rPr>
              <a:t>Innovation Discovery: </a:t>
            </a:r>
            <a:r>
              <a:rPr b="0" i="0" lang="en-GB" sz="900" u="none" cap="none" strike="noStrike">
                <a:solidFill>
                  <a:srgbClr val="666666"/>
                </a:solidFill>
                <a:latin typeface="Roboto Light"/>
                <a:ea typeface="Roboto Light"/>
                <a:cs typeface="Roboto Light"/>
                <a:sym typeface="Roboto Light"/>
              </a:rPr>
              <a:t>PreScouter provides clients with a constant flow of high-value opportunities and ideas by keeping you up to date on new and emerging technologies and businesses.</a:t>
            </a:r>
            <a:endParaRPr b="0" i="0" sz="1050" u="none" cap="none" strike="noStrike">
              <a:solidFill>
                <a:srgbClr val="666666"/>
              </a:solidFill>
              <a:latin typeface="Roboto Light"/>
              <a:ea typeface="Roboto Light"/>
              <a:cs typeface="Roboto Light"/>
              <a:sym typeface="Roboto Light"/>
            </a:endParaRPr>
          </a:p>
        </p:txBody>
      </p:sp>
      <p:grpSp>
        <p:nvGrpSpPr>
          <p:cNvPr id="1044" name="Google Shape;1044;p87"/>
          <p:cNvGrpSpPr/>
          <p:nvPr/>
        </p:nvGrpSpPr>
        <p:grpSpPr>
          <a:xfrm>
            <a:off x="1" y="3490211"/>
            <a:ext cx="9144001" cy="1143000"/>
            <a:chOff x="1" y="3468089"/>
            <a:chExt cx="9144001" cy="1143000"/>
          </a:xfrm>
        </p:grpSpPr>
        <p:grpSp>
          <p:nvGrpSpPr>
            <p:cNvPr id="1045" name="Google Shape;1045;p87"/>
            <p:cNvGrpSpPr/>
            <p:nvPr/>
          </p:nvGrpSpPr>
          <p:grpSpPr>
            <a:xfrm>
              <a:off x="1" y="3468089"/>
              <a:ext cx="9144001" cy="1143000"/>
              <a:chOff x="0" y="4781412"/>
              <a:chExt cx="12192000" cy="1524000"/>
            </a:xfrm>
          </p:grpSpPr>
          <p:grpSp>
            <p:nvGrpSpPr>
              <p:cNvPr id="1046" name="Google Shape;1046;p87"/>
              <p:cNvGrpSpPr/>
              <p:nvPr/>
            </p:nvGrpSpPr>
            <p:grpSpPr>
              <a:xfrm>
                <a:off x="93632" y="4794596"/>
                <a:ext cx="11940107" cy="1475289"/>
                <a:chOff x="93632" y="4794596"/>
                <a:chExt cx="11940107" cy="1475289"/>
              </a:xfrm>
            </p:grpSpPr>
            <p:pic>
              <p:nvPicPr>
                <p:cNvPr id="1047" name="Google Shape;1047;p87"/>
                <p:cNvPicPr preferRelativeResize="0"/>
                <p:nvPr/>
              </p:nvPicPr>
              <p:blipFill rotWithShape="1">
                <a:blip r:embed="rId3">
                  <a:alphaModFix/>
                </a:blip>
                <a:srcRect b="0" l="0" r="0" t="0"/>
                <a:stretch/>
              </p:blipFill>
              <p:spPr>
                <a:xfrm>
                  <a:off x="7231439" y="5400544"/>
                  <a:ext cx="452344" cy="358124"/>
                </a:xfrm>
                <a:prstGeom prst="rect">
                  <a:avLst/>
                </a:prstGeom>
                <a:noFill/>
                <a:ln>
                  <a:noFill/>
                </a:ln>
              </p:spPr>
            </p:pic>
            <p:pic>
              <p:nvPicPr>
                <p:cNvPr id="1048" name="Google Shape;1048;p87"/>
                <p:cNvPicPr preferRelativeResize="0"/>
                <p:nvPr/>
              </p:nvPicPr>
              <p:blipFill rotWithShape="1">
                <a:blip r:embed="rId4">
                  <a:alphaModFix/>
                </a:blip>
                <a:srcRect b="0" l="0" r="0" t="0"/>
                <a:stretch/>
              </p:blipFill>
              <p:spPr>
                <a:xfrm>
                  <a:off x="1700457" y="4843642"/>
                  <a:ext cx="785819" cy="387375"/>
                </a:xfrm>
                <a:prstGeom prst="rect">
                  <a:avLst/>
                </a:prstGeom>
                <a:noFill/>
                <a:ln>
                  <a:noFill/>
                </a:ln>
              </p:spPr>
            </p:pic>
            <p:pic>
              <p:nvPicPr>
                <p:cNvPr id="1049" name="Google Shape;1049;p87"/>
                <p:cNvPicPr preferRelativeResize="0"/>
                <p:nvPr/>
              </p:nvPicPr>
              <p:blipFill rotWithShape="1">
                <a:blip r:embed="rId5">
                  <a:alphaModFix/>
                </a:blip>
                <a:srcRect b="0" l="0" r="0" t="0"/>
                <a:stretch/>
              </p:blipFill>
              <p:spPr>
                <a:xfrm>
                  <a:off x="1086661" y="5920278"/>
                  <a:ext cx="1397859" cy="349606"/>
                </a:xfrm>
                <a:prstGeom prst="rect">
                  <a:avLst/>
                </a:prstGeom>
                <a:noFill/>
                <a:ln>
                  <a:noFill/>
                </a:ln>
              </p:spPr>
            </p:pic>
            <p:pic>
              <p:nvPicPr>
                <p:cNvPr id="1050" name="Google Shape;1050;p87"/>
                <p:cNvPicPr preferRelativeResize="0"/>
                <p:nvPr/>
              </p:nvPicPr>
              <p:blipFill rotWithShape="1">
                <a:blip r:embed="rId6">
                  <a:alphaModFix/>
                </a:blip>
                <a:srcRect b="0" l="0" r="0" t="0"/>
                <a:stretch/>
              </p:blipFill>
              <p:spPr>
                <a:xfrm>
                  <a:off x="854753" y="5444043"/>
                  <a:ext cx="733256" cy="318484"/>
                </a:xfrm>
                <a:prstGeom prst="rect">
                  <a:avLst/>
                </a:prstGeom>
                <a:noFill/>
                <a:ln>
                  <a:noFill/>
                </a:ln>
              </p:spPr>
            </p:pic>
            <p:pic>
              <p:nvPicPr>
                <p:cNvPr id="1051" name="Google Shape;1051;p87"/>
                <p:cNvPicPr preferRelativeResize="0"/>
                <p:nvPr/>
              </p:nvPicPr>
              <p:blipFill rotWithShape="1">
                <a:blip r:embed="rId7">
                  <a:alphaModFix/>
                </a:blip>
                <a:srcRect b="0" l="0" r="0" t="0"/>
                <a:stretch/>
              </p:blipFill>
              <p:spPr>
                <a:xfrm>
                  <a:off x="3754676" y="5473693"/>
                  <a:ext cx="733252" cy="249306"/>
                </a:xfrm>
                <a:prstGeom prst="rect">
                  <a:avLst/>
                </a:prstGeom>
                <a:noFill/>
                <a:ln>
                  <a:noFill/>
                </a:ln>
              </p:spPr>
            </p:pic>
            <p:pic>
              <p:nvPicPr>
                <p:cNvPr id="1052" name="Google Shape;1052;p87"/>
                <p:cNvPicPr preferRelativeResize="0"/>
                <p:nvPr/>
              </p:nvPicPr>
              <p:blipFill rotWithShape="1">
                <a:blip r:embed="rId8">
                  <a:alphaModFix/>
                </a:blip>
                <a:srcRect b="0" l="0" r="0" t="0"/>
                <a:stretch/>
              </p:blipFill>
              <p:spPr>
                <a:xfrm>
                  <a:off x="6017942" y="5418317"/>
                  <a:ext cx="980347" cy="252146"/>
                </a:xfrm>
                <a:prstGeom prst="rect">
                  <a:avLst/>
                </a:prstGeom>
                <a:noFill/>
                <a:ln>
                  <a:noFill/>
                </a:ln>
              </p:spPr>
            </p:pic>
            <p:pic>
              <p:nvPicPr>
                <p:cNvPr id="1053" name="Google Shape;1053;p87"/>
                <p:cNvPicPr preferRelativeResize="0"/>
                <p:nvPr/>
              </p:nvPicPr>
              <p:blipFill rotWithShape="1">
                <a:blip r:embed="rId9">
                  <a:alphaModFix/>
                </a:blip>
                <a:srcRect b="0" l="0" r="0" t="0"/>
                <a:stretch/>
              </p:blipFill>
              <p:spPr>
                <a:xfrm>
                  <a:off x="310897" y="4970457"/>
                  <a:ext cx="1115754" cy="235200"/>
                </a:xfrm>
                <a:prstGeom prst="rect">
                  <a:avLst/>
                </a:prstGeom>
                <a:noFill/>
                <a:ln>
                  <a:noFill/>
                </a:ln>
              </p:spPr>
            </p:pic>
            <p:pic>
              <p:nvPicPr>
                <p:cNvPr id="1054" name="Google Shape;1054;p87"/>
                <p:cNvPicPr preferRelativeResize="0"/>
                <p:nvPr/>
              </p:nvPicPr>
              <p:blipFill rotWithShape="1">
                <a:blip r:embed="rId10">
                  <a:alphaModFix/>
                </a:blip>
                <a:srcRect b="0" l="0" r="0" t="0"/>
                <a:stretch/>
              </p:blipFill>
              <p:spPr>
                <a:xfrm>
                  <a:off x="93632" y="5434736"/>
                  <a:ext cx="544320" cy="346570"/>
                </a:xfrm>
                <a:prstGeom prst="rect">
                  <a:avLst/>
                </a:prstGeom>
                <a:noFill/>
                <a:ln>
                  <a:noFill/>
                </a:ln>
              </p:spPr>
            </p:pic>
            <p:pic>
              <p:nvPicPr>
                <p:cNvPr id="1055" name="Google Shape;1055;p87"/>
                <p:cNvPicPr preferRelativeResize="0"/>
                <p:nvPr/>
              </p:nvPicPr>
              <p:blipFill rotWithShape="1">
                <a:blip r:embed="rId11">
                  <a:alphaModFix/>
                </a:blip>
                <a:srcRect b="0" l="0" r="0" t="0"/>
                <a:stretch/>
              </p:blipFill>
              <p:spPr>
                <a:xfrm>
                  <a:off x="8878001" y="6004764"/>
                  <a:ext cx="733148" cy="185879"/>
                </a:xfrm>
                <a:prstGeom prst="rect">
                  <a:avLst/>
                </a:prstGeom>
                <a:noFill/>
                <a:ln>
                  <a:noFill/>
                </a:ln>
              </p:spPr>
            </p:pic>
            <p:pic>
              <p:nvPicPr>
                <p:cNvPr id="1056" name="Google Shape;1056;p87"/>
                <p:cNvPicPr preferRelativeResize="0"/>
                <p:nvPr/>
              </p:nvPicPr>
              <p:blipFill rotWithShape="1">
                <a:blip r:embed="rId12">
                  <a:alphaModFix/>
                </a:blip>
                <a:srcRect b="0" l="0" r="0" t="0"/>
                <a:stretch/>
              </p:blipFill>
              <p:spPr>
                <a:xfrm>
                  <a:off x="2849996" y="5324346"/>
                  <a:ext cx="747219" cy="445409"/>
                </a:xfrm>
                <a:prstGeom prst="rect">
                  <a:avLst/>
                </a:prstGeom>
                <a:noFill/>
                <a:ln>
                  <a:noFill/>
                </a:ln>
              </p:spPr>
            </p:pic>
            <p:pic>
              <p:nvPicPr>
                <p:cNvPr id="1057" name="Google Shape;1057;p87"/>
                <p:cNvPicPr preferRelativeResize="0"/>
                <p:nvPr/>
              </p:nvPicPr>
              <p:blipFill rotWithShape="1">
                <a:blip r:embed="rId13">
                  <a:alphaModFix/>
                </a:blip>
                <a:srcRect b="0" l="0" r="0" t="0"/>
                <a:stretch/>
              </p:blipFill>
              <p:spPr>
                <a:xfrm>
                  <a:off x="10263449" y="5440490"/>
                  <a:ext cx="639663" cy="279267"/>
                </a:xfrm>
                <a:prstGeom prst="rect">
                  <a:avLst/>
                </a:prstGeom>
                <a:noFill/>
                <a:ln>
                  <a:noFill/>
                </a:ln>
              </p:spPr>
            </p:pic>
            <p:pic>
              <p:nvPicPr>
                <p:cNvPr id="1058" name="Google Shape;1058;p87"/>
                <p:cNvPicPr preferRelativeResize="0"/>
                <p:nvPr/>
              </p:nvPicPr>
              <p:blipFill rotWithShape="1">
                <a:blip r:embed="rId14">
                  <a:alphaModFix/>
                </a:blip>
                <a:srcRect b="0" l="0" r="0" t="0"/>
                <a:stretch/>
              </p:blipFill>
              <p:spPr>
                <a:xfrm>
                  <a:off x="11334249" y="4859507"/>
                  <a:ext cx="699490" cy="418147"/>
                </a:xfrm>
                <a:prstGeom prst="rect">
                  <a:avLst/>
                </a:prstGeom>
                <a:noFill/>
                <a:ln>
                  <a:noFill/>
                </a:ln>
              </p:spPr>
            </p:pic>
            <p:pic>
              <p:nvPicPr>
                <p:cNvPr id="1059" name="Google Shape;1059;p87"/>
                <p:cNvPicPr preferRelativeResize="0"/>
                <p:nvPr/>
              </p:nvPicPr>
              <p:blipFill rotWithShape="1">
                <a:blip r:embed="rId15">
                  <a:alphaModFix/>
                </a:blip>
                <a:srcRect b="0" l="0" r="0" t="0"/>
                <a:stretch/>
              </p:blipFill>
              <p:spPr>
                <a:xfrm>
                  <a:off x="3592450" y="6006242"/>
                  <a:ext cx="1224898" cy="166130"/>
                </a:xfrm>
                <a:prstGeom prst="rect">
                  <a:avLst/>
                </a:prstGeom>
                <a:noFill/>
                <a:ln>
                  <a:noFill/>
                </a:ln>
              </p:spPr>
            </p:pic>
            <p:pic>
              <p:nvPicPr>
                <p:cNvPr id="1060" name="Google Shape;1060;p87"/>
                <p:cNvPicPr preferRelativeResize="0"/>
                <p:nvPr/>
              </p:nvPicPr>
              <p:blipFill rotWithShape="1">
                <a:blip r:embed="rId16">
                  <a:alphaModFix/>
                </a:blip>
                <a:srcRect b="0" l="0" r="0" t="0"/>
                <a:stretch/>
              </p:blipFill>
              <p:spPr>
                <a:xfrm>
                  <a:off x="11271304" y="5977504"/>
                  <a:ext cx="733252" cy="244043"/>
                </a:xfrm>
                <a:prstGeom prst="rect">
                  <a:avLst/>
                </a:prstGeom>
                <a:noFill/>
                <a:ln>
                  <a:noFill/>
                </a:ln>
              </p:spPr>
            </p:pic>
            <p:pic>
              <p:nvPicPr>
                <p:cNvPr id="1061" name="Google Shape;1061;p87"/>
                <p:cNvPicPr preferRelativeResize="0"/>
                <p:nvPr/>
              </p:nvPicPr>
              <p:blipFill rotWithShape="1">
                <a:blip r:embed="rId17">
                  <a:alphaModFix/>
                </a:blip>
                <a:srcRect b="0" l="0" r="0" t="0"/>
                <a:stretch/>
              </p:blipFill>
              <p:spPr>
                <a:xfrm>
                  <a:off x="2791797" y="4946806"/>
                  <a:ext cx="971839" cy="224095"/>
                </a:xfrm>
                <a:prstGeom prst="rect">
                  <a:avLst/>
                </a:prstGeom>
                <a:noFill/>
                <a:ln>
                  <a:noFill/>
                </a:ln>
              </p:spPr>
            </p:pic>
            <p:pic>
              <p:nvPicPr>
                <p:cNvPr id="1062" name="Google Shape;1062;p87"/>
                <p:cNvPicPr preferRelativeResize="0"/>
                <p:nvPr/>
              </p:nvPicPr>
              <p:blipFill rotWithShape="1">
                <a:blip r:embed="rId18">
                  <a:alphaModFix/>
                </a:blip>
                <a:srcRect b="0" l="0" r="0" t="0"/>
                <a:stretch/>
              </p:blipFill>
              <p:spPr>
                <a:xfrm>
                  <a:off x="2661868" y="5962855"/>
                  <a:ext cx="762955" cy="252904"/>
                </a:xfrm>
                <a:prstGeom prst="rect">
                  <a:avLst/>
                </a:prstGeom>
                <a:noFill/>
                <a:ln>
                  <a:noFill/>
                </a:ln>
              </p:spPr>
            </p:pic>
            <p:pic>
              <p:nvPicPr>
                <p:cNvPr id="1063" name="Google Shape;1063;p87"/>
                <p:cNvPicPr preferRelativeResize="0"/>
                <p:nvPr/>
              </p:nvPicPr>
              <p:blipFill rotWithShape="1">
                <a:blip r:embed="rId19">
                  <a:alphaModFix/>
                </a:blip>
                <a:srcRect b="0" l="0" r="0" t="0"/>
                <a:stretch/>
              </p:blipFill>
              <p:spPr>
                <a:xfrm>
                  <a:off x="6575761" y="4873838"/>
                  <a:ext cx="1238513" cy="370030"/>
                </a:xfrm>
                <a:prstGeom prst="rect">
                  <a:avLst/>
                </a:prstGeom>
                <a:noFill/>
                <a:ln>
                  <a:noFill/>
                </a:ln>
              </p:spPr>
            </p:pic>
            <p:pic>
              <p:nvPicPr>
                <p:cNvPr id="1064" name="Google Shape;1064;p87"/>
                <p:cNvPicPr preferRelativeResize="0"/>
                <p:nvPr/>
              </p:nvPicPr>
              <p:blipFill rotWithShape="1">
                <a:blip r:embed="rId20">
                  <a:alphaModFix/>
                </a:blip>
                <a:srcRect b="0" l="0" r="0" t="0"/>
                <a:stretch/>
              </p:blipFill>
              <p:spPr>
                <a:xfrm>
                  <a:off x="10104498" y="4898378"/>
                  <a:ext cx="733253" cy="277902"/>
                </a:xfrm>
                <a:prstGeom prst="rect">
                  <a:avLst/>
                </a:prstGeom>
                <a:noFill/>
                <a:ln>
                  <a:noFill/>
                </a:ln>
              </p:spPr>
            </p:pic>
            <p:pic>
              <p:nvPicPr>
                <p:cNvPr id="1065" name="Google Shape;1065;p87"/>
                <p:cNvPicPr preferRelativeResize="0"/>
                <p:nvPr/>
              </p:nvPicPr>
              <p:blipFill rotWithShape="1">
                <a:blip r:embed="rId21">
                  <a:alphaModFix/>
                </a:blip>
                <a:srcRect b="0" l="0" r="0" t="0"/>
                <a:stretch/>
              </p:blipFill>
              <p:spPr>
                <a:xfrm>
                  <a:off x="151967" y="5987971"/>
                  <a:ext cx="733253" cy="202672"/>
                </a:xfrm>
                <a:prstGeom prst="rect">
                  <a:avLst/>
                </a:prstGeom>
                <a:noFill/>
                <a:ln>
                  <a:noFill/>
                </a:ln>
              </p:spPr>
            </p:pic>
            <p:pic>
              <p:nvPicPr>
                <p:cNvPr id="1066" name="Google Shape;1066;p87"/>
                <p:cNvPicPr preferRelativeResize="0"/>
                <p:nvPr/>
              </p:nvPicPr>
              <p:blipFill rotWithShape="1">
                <a:blip r:embed="rId22">
                  <a:alphaModFix/>
                </a:blip>
                <a:srcRect b="0" l="0" r="0" t="0"/>
                <a:stretch/>
              </p:blipFill>
              <p:spPr>
                <a:xfrm>
                  <a:off x="11256727" y="5440402"/>
                  <a:ext cx="733255" cy="278407"/>
                </a:xfrm>
                <a:prstGeom prst="rect">
                  <a:avLst/>
                </a:prstGeom>
                <a:noFill/>
                <a:ln>
                  <a:noFill/>
                </a:ln>
              </p:spPr>
            </p:pic>
            <p:pic>
              <p:nvPicPr>
                <p:cNvPr id="1067" name="Google Shape;1067;p87"/>
                <p:cNvPicPr preferRelativeResize="0"/>
                <p:nvPr/>
              </p:nvPicPr>
              <p:blipFill rotWithShape="1">
                <a:blip r:embed="rId23">
                  <a:alphaModFix/>
                </a:blip>
                <a:srcRect b="0" l="0" r="0" t="0"/>
                <a:stretch/>
              </p:blipFill>
              <p:spPr>
                <a:xfrm>
                  <a:off x="6478617" y="6020720"/>
                  <a:ext cx="1039345" cy="174799"/>
                </a:xfrm>
                <a:prstGeom prst="rect">
                  <a:avLst/>
                </a:prstGeom>
                <a:noFill/>
                <a:ln>
                  <a:noFill/>
                </a:ln>
              </p:spPr>
            </p:pic>
            <p:pic>
              <p:nvPicPr>
                <p:cNvPr id="1068" name="Google Shape;1068;p87"/>
                <p:cNvPicPr preferRelativeResize="0"/>
                <p:nvPr/>
              </p:nvPicPr>
              <p:blipFill rotWithShape="1">
                <a:blip r:embed="rId24">
                  <a:alphaModFix/>
                </a:blip>
                <a:srcRect b="0" l="0" r="0" t="0"/>
                <a:stretch/>
              </p:blipFill>
              <p:spPr>
                <a:xfrm>
                  <a:off x="7729621" y="5963152"/>
                  <a:ext cx="915792" cy="252310"/>
                </a:xfrm>
                <a:prstGeom prst="rect">
                  <a:avLst/>
                </a:prstGeom>
                <a:noFill/>
                <a:ln>
                  <a:noFill/>
                </a:ln>
              </p:spPr>
            </p:pic>
            <p:pic>
              <p:nvPicPr>
                <p:cNvPr id="1069" name="Google Shape;1069;p87"/>
                <p:cNvPicPr preferRelativeResize="0"/>
                <p:nvPr/>
              </p:nvPicPr>
              <p:blipFill rotWithShape="1">
                <a:blip r:embed="rId25">
                  <a:alphaModFix/>
                </a:blip>
                <a:srcRect b="0" l="0" r="0" t="0"/>
                <a:stretch/>
              </p:blipFill>
              <p:spPr>
                <a:xfrm>
                  <a:off x="4900158" y="4953322"/>
                  <a:ext cx="1270973" cy="241561"/>
                </a:xfrm>
                <a:prstGeom prst="rect">
                  <a:avLst/>
                </a:prstGeom>
                <a:noFill/>
                <a:ln>
                  <a:noFill/>
                </a:ln>
              </p:spPr>
            </p:pic>
            <p:pic>
              <p:nvPicPr>
                <p:cNvPr id="1070" name="Google Shape;1070;p87"/>
                <p:cNvPicPr preferRelativeResize="0"/>
                <p:nvPr/>
              </p:nvPicPr>
              <p:blipFill rotWithShape="1">
                <a:blip r:embed="rId26">
                  <a:alphaModFix/>
                </a:blip>
                <a:srcRect b="0" l="0" r="0" t="0"/>
                <a:stretch/>
              </p:blipFill>
              <p:spPr>
                <a:xfrm>
                  <a:off x="4197451" y="4828401"/>
                  <a:ext cx="473179" cy="472977"/>
                </a:xfrm>
                <a:prstGeom prst="rect">
                  <a:avLst/>
                </a:prstGeom>
                <a:noFill/>
                <a:ln>
                  <a:noFill/>
                </a:ln>
              </p:spPr>
            </p:pic>
            <p:pic>
              <p:nvPicPr>
                <p:cNvPr id="1071" name="Google Shape;1071;p87"/>
                <p:cNvPicPr preferRelativeResize="0"/>
                <p:nvPr/>
              </p:nvPicPr>
              <p:blipFill rotWithShape="1">
                <a:blip r:embed="rId27">
                  <a:alphaModFix/>
                </a:blip>
                <a:srcRect b="0" l="0" r="0" t="0"/>
                <a:stretch/>
              </p:blipFill>
              <p:spPr>
                <a:xfrm>
                  <a:off x="8063262" y="4794596"/>
                  <a:ext cx="706648" cy="529750"/>
                </a:xfrm>
                <a:prstGeom prst="rect">
                  <a:avLst/>
                </a:prstGeom>
                <a:noFill/>
                <a:ln>
                  <a:noFill/>
                </a:ln>
              </p:spPr>
            </p:pic>
            <p:pic>
              <p:nvPicPr>
                <p:cNvPr id="1072" name="Google Shape;1072;p87"/>
                <p:cNvPicPr preferRelativeResize="0"/>
                <p:nvPr/>
              </p:nvPicPr>
              <p:blipFill rotWithShape="1">
                <a:blip r:embed="rId28">
                  <a:alphaModFix/>
                </a:blip>
                <a:srcRect b="25273" l="0" r="0" t="25771"/>
                <a:stretch/>
              </p:blipFill>
              <p:spPr>
                <a:xfrm>
                  <a:off x="4996877" y="5920279"/>
                  <a:ext cx="1270973" cy="349606"/>
                </a:xfrm>
                <a:prstGeom prst="rect">
                  <a:avLst/>
                </a:prstGeom>
                <a:noFill/>
                <a:ln>
                  <a:noFill/>
                </a:ln>
              </p:spPr>
            </p:pic>
            <p:pic>
              <p:nvPicPr>
                <p:cNvPr id="1073" name="Google Shape;1073;p87"/>
                <p:cNvPicPr preferRelativeResize="0"/>
                <p:nvPr/>
              </p:nvPicPr>
              <p:blipFill rotWithShape="1">
                <a:blip r:embed="rId29">
                  <a:alphaModFix/>
                </a:blip>
                <a:srcRect b="0" l="0" r="0" t="0"/>
                <a:stretch/>
              </p:blipFill>
              <p:spPr>
                <a:xfrm>
                  <a:off x="9141847" y="4851590"/>
                  <a:ext cx="641254" cy="394617"/>
                </a:xfrm>
                <a:prstGeom prst="rect">
                  <a:avLst/>
                </a:prstGeom>
                <a:noFill/>
                <a:ln>
                  <a:noFill/>
                </a:ln>
              </p:spPr>
            </p:pic>
            <p:pic>
              <p:nvPicPr>
                <p:cNvPr id="1074" name="Google Shape;1074;p87"/>
                <p:cNvPicPr preferRelativeResize="0"/>
                <p:nvPr/>
              </p:nvPicPr>
              <p:blipFill rotWithShape="1">
                <a:blip r:embed="rId30">
                  <a:alphaModFix/>
                </a:blip>
                <a:srcRect b="0" l="0" r="0" t="0"/>
                <a:stretch/>
              </p:blipFill>
              <p:spPr>
                <a:xfrm>
                  <a:off x="9835839" y="6020720"/>
                  <a:ext cx="1198807" cy="145168"/>
                </a:xfrm>
                <a:prstGeom prst="rect">
                  <a:avLst/>
                </a:prstGeom>
                <a:noFill/>
                <a:ln>
                  <a:noFill/>
                </a:ln>
              </p:spPr>
            </p:pic>
          </p:grpSp>
          <p:sp>
            <p:nvSpPr>
              <p:cNvPr id="1075" name="Google Shape;1075;p87"/>
              <p:cNvSpPr/>
              <p:nvPr/>
            </p:nvSpPr>
            <p:spPr>
              <a:xfrm>
                <a:off x="0" y="4781412"/>
                <a:ext cx="12192000" cy="1524000"/>
              </a:xfrm>
              <a:prstGeom prst="rect">
                <a:avLst/>
              </a:prstGeom>
              <a:solidFill>
                <a:srgbClr val="F2F2F2">
                  <a:alpha val="47058"/>
                </a:srgbClr>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076" name="Google Shape;1076;p87"/>
            <p:cNvSpPr txBox="1"/>
            <p:nvPr/>
          </p:nvSpPr>
          <p:spPr>
            <a:xfrm>
              <a:off x="1164265" y="3470157"/>
              <a:ext cx="1875300" cy="1102800"/>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4300"/>
                <a:buFont typeface="Arial"/>
                <a:buNone/>
              </a:pPr>
              <a:r>
                <a:rPr b="1" i="0" lang="en-GB" sz="2800" u="none" cap="none" strike="noStrike">
                  <a:solidFill>
                    <a:schemeClr val="dk1"/>
                  </a:solidFill>
                  <a:latin typeface="Raleway"/>
                  <a:ea typeface="Raleway"/>
                  <a:cs typeface="Raleway"/>
                  <a:sym typeface="Raleway"/>
                </a:rPr>
                <a:t>500+</a:t>
              </a:r>
              <a:endParaRPr b="0" i="0" sz="12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CLIENTS</a:t>
              </a:r>
              <a:r>
                <a:rPr b="0" i="0" lang="en-GB" sz="1200" u="none" cap="none" strike="noStrike">
                  <a:solidFill>
                    <a:schemeClr val="dk1"/>
                  </a:solidFill>
                  <a:latin typeface="Proxima Nova"/>
                  <a:ea typeface="Proxima Nova"/>
                  <a:cs typeface="Proxima Nova"/>
                  <a:sym typeface="Proxima Nova"/>
                </a:rPr>
                <a:t> </a:t>
              </a:r>
              <a:endParaRPr b="0" i="0" sz="14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WORLDWIDE</a:t>
              </a:r>
              <a:endParaRPr b="0" i="0" sz="1400" u="none" cap="none" strike="noStrike">
                <a:solidFill>
                  <a:schemeClr val="dk1"/>
                </a:solidFill>
                <a:latin typeface="Proxima Nova"/>
                <a:ea typeface="Proxima Nova"/>
                <a:cs typeface="Proxima Nova"/>
                <a:sym typeface="Proxima Nova"/>
              </a:endParaRPr>
            </a:p>
          </p:txBody>
        </p:sp>
        <p:sp>
          <p:nvSpPr>
            <p:cNvPr id="1077" name="Google Shape;1077;p87"/>
            <p:cNvSpPr txBox="1"/>
            <p:nvPr/>
          </p:nvSpPr>
          <p:spPr>
            <a:xfrm>
              <a:off x="3255175" y="3468089"/>
              <a:ext cx="2247600" cy="1102800"/>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4300"/>
                <a:buFont typeface="Arial"/>
                <a:buNone/>
              </a:pPr>
              <a:r>
                <a:rPr b="1" i="0" lang="en-GB" sz="2800" u="none" cap="none" strike="noStrike">
                  <a:solidFill>
                    <a:schemeClr val="dk1"/>
                  </a:solidFill>
                  <a:latin typeface="Raleway"/>
                  <a:ea typeface="Raleway"/>
                  <a:cs typeface="Raleway"/>
                  <a:sym typeface="Raleway"/>
                </a:rPr>
                <a:t>5,000+</a:t>
              </a:r>
              <a:endParaRPr b="0" i="0" sz="12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RESEARCH </a:t>
              </a:r>
              <a:endParaRPr b="0" i="0" sz="14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REPORTS CREATED </a:t>
              </a:r>
              <a:endParaRPr b="0" i="0" sz="1400" u="none" cap="none" strike="noStrike">
                <a:solidFill>
                  <a:schemeClr val="dk1"/>
                </a:solidFill>
                <a:latin typeface="Proxima Nova"/>
                <a:ea typeface="Proxima Nova"/>
                <a:cs typeface="Proxima Nova"/>
                <a:sym typeface="Proxima Nova"/>
              </a:endParaRPr>
            </a:p>
          </p:txBody>
        </p:sp>
        <p:sp>
          <p:nvSpPr>
            <p:cNvPr id="1078" name="Google Shape;1078;p87"/>
            <p:cNvSpPr txBox="1"/>
            <p:nvPr/>
          </p:nvSpPr>
          <p:spPr>
            <a:xfrm>
              <a:off x="5792947" y="3468089"/>
              <a:ext cx="3315300" cy="1102800"/>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4300"/>
                <a:buFont typeface="Arial"/>
                <a:buNone/>
              </a:pPr>
              <a:r>
                <a:rPr b="1" i="0" lang="en-GB" sz="2800" u="none" cap="none" strike="noStrike">
                  <a:solidFill>
                    <a:schemeClr val="dk1"/>
                  </a:solidFill>
                  <a:latin typeface="Raleway"/>
                  <a:ea typeface="Raleway"/>
                  <a:cs typeface="Raleway"/>
                  <a:sym typeface="Raleway"/>
                </a:rPr>
                <a:t>150,000+</a:t>
              </a:r>
              <a:endParaRPr b="0" i="0" sz="12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HOURS OF RESEARCH </a:t>
              </a:r>
              <a:endParaRPr b="0" i="0" sz="14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2100"/>
                <a:buFont typeface="Arial"/>
                <a:buNone/>
              </a:pPr>
              <a:r>
                <a:rPr b="0" i="0" lang="en-GB" sz="1400" u="none" cap="none" strike="noStrike">
                  <a:solidFill>
                    <a:schemeClr val="dk1"/>
                  </a:solidFill>
                  <a:latin typeface="Proxima Nova"/>
                  <a:ea typeface="Proxima Nova"/>
                  <a:cs typeface="Proxima Nova"/>
                  <a:sym typeface="Proxima Nova"/>
                </a:rPr>
                <a:t>COMPLETED FOR CLIENTS</a:t>
              </a:r>
              <a:endParaRPr b="0" i="0" sz="1400" u="none" cap="none" strike="noStrike">
                <a:solidFill>
                  <a:schemeClr val="dk1"/>
                </a:solidFill>
                <a:latin typeface="Proxima Nova"/>
                <a:ea typeface="Proxima Nova"/>
                <a:cs typeface="Proxima Nova"/>
                <a:sym typeface="Proxima Nova"/>
              </a:endParaRPr>
            </a:p>
          </p:txBody>
        </p:sp>
      </p:grpSp>
      <p:sp>
        <p:nvSpPr>
          <p:cNvPr id="1079" name="Google Shape;1079;p87"/>
          <p:cNvSpPr/>
          <p:nvPr/>
        </p:nvSpPr>
        <p:spPr>
          <a:xfrm>
            <a:off x="6565379" y="2658259"/>
            <a:ext cx="2146821" cy="598748"/>
          </a:xfrm>
          <a:prstGeom prst="rect">
            <a:avLst/>
          </a:prstGeom>
          <a:noFill/>
          <a:ln>
            <a:noFill/>
          </a:ln>
        </p:spPr>
        <p:txBody>
          <a:bodyPr anchorCtr="0" anchor="ctr" bIns="34275" lIns="68550" spcFirstLastPara="1" rIns="68550" wrap="square" tIns="34275">
            <a:noAutofit/>
          </a:bodyPr>
          <a:lstStyle/>
          <a:p>
            <a:pPr indent="0" lvl="2" marL="0" marR="0" rtl="0" algn="just">
              <a:lnSpc>
                <a:spcPct val="100000"/>
              </a:lnSpc>
              <a:spcBef>
                <a:spcPts val="0"/>
              </a:spcBef>
              <a:spcAft>
                <a:spcPts val="0"/>
              </a:spcAft>
              <a:buClr>
                <a:srgbClr val="003366"/>
              </a:buClr>
              <a:buSzPts val="900"/>
              <a:buFont typeface="Roboto Medium"/>
              <a:buNone/>
            </a:pPr>
            <a:r>
              <a:rPr b="0" i="0" lang="en-GB" sz="900" u="none" cap="none" strike="noStrike">
                <a:solidFill>
                  <a:srgbClr val="003366"/>
                </a:solidFill>
                <a:latin typeface="Roboto Medium"/>
                <a:ea typeface="Roboto Medium"/>
                <a:cs typeface="Roboto Medium"/>
                <a:sym typeface="Roboto Medium"/>
              </a:rPr>
              <a:t>Customized Insights: </a:t>
            </a:r>
            <a:r>
              <a:rPr b="0" i="0" lang="en-GB" sz="900" u="none" cap="none" strike="noStrike">
                <a:solidFill>
                  <a:srgbClr val="666666"/>
                </a:solidFill>
                <a:latin typeface="Roboto Light"/>
                <a:ea typeface="Roboto Light"/>
                <a:cs typeface="Roboto Light"/>
                <a:sym typeface="Roboto Light"/>
              </a:rPr>
              <a:t>PreScouter finds and makes sense of technology and market information to help you make informed decisions.</a:t>
            </a:r>
            <a:endParaRPr b="0" i="0" sz="1350" u="none" cap="none" strike="noStrike">
              <a:solidFill>
                <a:schemeClr val="dk1"/>
              </a:solidFill>
              <a:latin typeface="Roboto Light"/>
              <a:ea typeface="Roboto Light"/>
              <a:cs typeface="Roboto Light"/>
              <a:sym typeface="Roboto Light"/>
            </a:endParaRPr>
          </a:p>
        </p:txBody>
      </p:sp>
      <p:sp>
        <p:nvSpPr>
          <p:cNvPr id="1080" name="Google Shape;1080;p87"/>
          <p:cNvSpPr/>
          <p:nvPr/>
        </p:nvSpPr>
        <p:spPr>
          <a:xfrm>
            <a:off x="3853543" y="2658242"/>
            <a:ext cx="2010841" cy="600529"/>
          </a:xfrm>
          <a:prstGeom prst="rect">
            <a:avLst/>
          </a:prstGeom>
          <a:noFill/>
          <a:ln>
            <a:noFill/>
          </a:ln>
        </p:spPr>
        <p:txBody>
          <a:bodyPr anchorCtr="0" anchor="ctr" bIns="34275" lIns="68550" spcFirstLastPara="1" rIns="68550" wrap="square" tIns="34275">
            <a:noAutofit/>
          </a:bodyPr>
          <a:lstStyle/>
          <a:p>
            <a:pPr indent="0" lvl="2" marL="0" marR="0" rtl="0" algn="l">
              <a:lnSpc>
                <a:spcPct val="100000"/>
              </a:lnSpc>
              <a:spcBef>
                <a:spcPts val="0"/>
              </a:spcBef>
              <a:spcAft>
                <a:spcPts val="0"/>
              </a:spcAft>
              <a:buClr>
                <a:srgbClr val="003366"/>
              </a:buClr>
              <a:buSzPts val="900"/>
              <a:buFont typeface="Roboto Medium"/>
              <a:buNone/>
            </a:pPr>
            <a:r>
              <a:rPr b="0" i="0" lang="en-GB" sz="900" u="none" cap="none" strike="noStrike">
                <a:solidFill>
                  <a:srgbClr val="003366"/>
                </a:solidFill>
                <a:latin typeface="Roboto Medium"/>
                <a:ea typeface="Roboto Medium"/>
                <a:cs typeface="Roboto Medium"/>
                <a:sym typeface="Roboto Medium"/>
              </a:rPr>
              <a:t>Privileged Information: </a:t>
            </a:r>
            <a:r>
              <a:rPr b="0" i="0" lang="en-GB" sz="900" u="none" cap="none" strike="noStrike">
                <a:solidFill>
                  <a:srgbClr val="666666"/>
                </a:solidFill>
                <a:latin typeface="Roboto Light"/>
                <a:ea typeface="Roboto Light"/>
                <a:cs typeface="Roboto Light"/>
                <a:sym typeface="Roboto Light"/>
              </a:rPr>
              <a:t>PreScouter interviews innovators to uncover emerging trends and non-public information.</a:t>
            </a:r>
            <a:endParaRPr b="0" i="0" sz="1350" u="none" cap="none" strike="noStrike">
              <a:solidFill>
                <a:schemeClr val="dk1"/>
              </a:solidFill>
              <a:latin typeface="Roboto Light"/>
              <a:ea typeface="Roboto Light"/>
              <a:cs typeface="Roboto Light"/>
              <a:sym typeface="Roboto Light"/>
            </a:endParaRPr>
          </a:p>
        </p:txBody>
      </p:sp>
      <p:grpSp>
        <p:nvGrpSpPr>
          <p:cNvPr id="1081" name="Google Shape;1081;p87"/>
          <p:cNvGrpSpPr/>
          <p:nvPr/>
        </p:nvGrpSpPr>
        <p:grpSpPr>
          <a:xfrm>
            <a:off x="3490188" y="2669059"/>
            <a:ext cx="344565" cy="344565"/>
            <a:chOff x="3342898" y="145504"/>
            <a:chExt cx="529251" cy="529251"/>
          </a:xfrm>
        </p:grpSpPr>
        <p:sp>
          <p:nvSpPr>
            <p:cNvPr id="1082" name="Google Shape;1082;p87"/>
            <p:cNvSpPr/>
            <p:nvPr/>
          </p:nvSpPr>
          <p:spPr>
            <a:xfrm>
              <a:off x="3342898" y="145504"/>
              <a:ext cx="529251" cy="529251"/>
            </a:xfrm>
            <a:prstGeom prst="roundRect">
              <a:avLst>
                <a:gd fmla="val 8383"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1083" name="Google Shape;1083;p87"/>
            <p:cNvPicPr preferRelativeResize="0"/>
            <p:nvPr/>
          </p:nvPicPr>
          <p:blipFill rotWithShape="1">
            <a:blip r:embed="rId31">
              <a:alphaModFix/>
            </a:blip>
            <a:srcRect b="0" l="0" r="0" t="0"/>
            <a:stretch/>
          </p:blipFill>
          <p:spPr>
            <a:xfrm>
              <a:off x="3437072" y="251730"/>
              <a:ext cx="340902" cy="340902"/>
            </a:xfrm>
            <a:prstGeom prst="rect">
              <a:avLst/>
            </a:prstGeom>
            <a:noFill/>
            <a:ln>
              <a:noFill/>
            </a:ln>
          </p:spPr>
        </p:pic>
      </p:grpSp>
      <p:grpSp>
        <p:nvGrpSpPr>
          <p:cNvPr id="1084" name="Google Shape;1084;p87"/>
          <p:cNvGrpSpPr/>
          <p:nvPr/>
        </p:nvGrpSpPr>
        <p:grpSpPr>
          <a:xfrm>
            <a:off x="459675" y="2675407"/>
            <a:ext cx="344565" cy="344565"/>
            <a:chOff x="4878445" y="82178"/>
            <a:chExt cx="529251" cy="529251"/>
          </a:xfrm>
        </p:grpSpPr>
        <p:sp>
          <p:nvSpPr>
            <p:cNvPr id="1085" name="Google Shape;1085;p87"/>
            <p:cNvSpPr/>
            <p:nvPr/>
          </p:nvSpPr>
          <p:spPr>
            <a:xfrm>
              <a:off x="4878445" y="82178"/>
              <a:ext cx="529251" cy="529251"/>
            </a:xfrm>
            <a:prstGeom prst="roundRect">
              <a:avLst>
                <a:gd fmla="val 8383"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1086" name="Google Shape;1086;p87"/>
            <p:cNvPicPr preferRelativeResize="0"/>
            <p:nvPr/>
          </p:nvPicPr>
          <p:blipFill rotWithShape="1">
            <a:blip r:embed="rId32">
              <a:alphaModFix/>
            </a:blip>
            <a:srcRect b="0" l="0" r="0" t="0"/>
            <a:stretch/>
          </p:blipFill>
          <p:spPr>
            <a:xfrm>
              <a:off x="4962985" y="147073"/>
              <a:ext cx="327866" cy="389603"/>
            </a:xfrm>
            <a:prstGeom prst="rect">
              <a:avLst/>
            </a:prstGeom>
            <a:noFill/>
            <a:ln>
              <a:noFill/>
            </a:ln>
          </p:spPr>
        </p:pic>
      </p:grpSp>
      <p:grpSp>
        <p:nvGrpSpPr>
          <p:cNvPr id="1087" name="Google Shape;1087;p87"/>
          <p:cNvGrpSpPr/>
          <p:nvPr/>
        </p:nvGrpSpPr>
        <p:grpSpPr>
          <a:xfrm>
            <a:off x="6211649" y="2662519"/>
            <a:ext cx="344565" cy="344565"/>
            <a:chOff x="2561726" y="145504"/>
            <a:chExt cx="529251" cy="529251"/>
          </a:xfrm>
        </p:grpSpPr>
        <p:sp>
          <p:nvSpPr>
            <p:cNvPr id="1088" name="Google Shape;1088;p87"/>
            <p:cNvSpPr/>
            <p:nvPr/>
          </p:nvSpPr>
          <p:spPr>
            <a:xfrm>
              <a:off x="2561726" y="145504"/>
              <a:ext cx="529251" cy="529251"/>
            </a:xfrm>
            <a:prstGeom prst="roundRect">
              <a:avLst>
                <a:gd fmla="val 8383" name="adj"/>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1089" name="Google Shape;1089;p87"/>
            <p:cNvPicPr preferRelativeResize="0"/>
            <p:nvPr/>
          </p:nvPicPr>
          <p:blipFill rotWithShape="1">
            <a:blip r:embed="rId33">
              <a:alphaModFix/>
            </a:blip>
            <a:srcRect b="0" l="0" r="0" t="0"/>
            <a:stretch/>
          </p:blipFill>
          <p:spPr>
            <a:xfrm>
              <a:off x="2647570" y="248526"/>
              <a:ext cx="344543" cy="340902"/>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7"/>
          <p:cNvSpPr txBox="1"/>
          <p:nvPr/>
        </p:nvSpPr>
        <p:spPr>
          <a:xfrm>
            <a:off x="1002083" y="2120813"/>
            <a:ext cx="564297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3200" u="none" cap="none" strike="noStrike">
                <a:solidFill>
                  <a:schemeClr val="lt1"/>
                </a:solidFill>
                <a:latin typeface="Poppins"/>
                <a:ea typeface="Poppins"/>
                <a:cs typeface="Poppins"/>
                <a:sym typeface="Poppins"/>
              </a:rPr>
              <a:t>Understanding </a:t>
            </a:r>
            <a:br>
              <a:rPr b="1" i="0" lang="en-GB" sz="3200" u="none" cap="none" strike="noStrike">
                <a:solidFill>
                  <a:schemeClr val="lt1"/>
                </a:solidFill>
                <a:latin typeface="Poppins"/>
                <a:ea typeface="Poppins"/>
                <a:cs typeface="Poppins"/>
                <a:sym typeface="Poppins"/>
              </a:rPr>
            </a:br>
            <a:r>
              <a:rPr b="1" i="0" lang="en-GB" sz="3200" u="none" cap="none" strike="noStrike">
                <a:solidFill>
                  <a:srgbClr val="CCE5FF"/>
                </a:solidFill>
                <a:latin typeface="Poppins"/>
                <a:ea typeface="Poppins"/>
                <a:cs typeface="Poppins"/>
                <a:sym typeface="Poppins"/>
              </a:rPr>
              <a:t>hyper-personalization</a:t>
            </a:r>
            <a:r>
              <a:rPr b="1" i="0" lang="en-GB" sz="3200" u="none" cap="none" strike="noStrike">
                <a:solidFill>
                  <a:schemeClr val="lt1"/>
                </a:solidFill>
                <a:latin typeface="Poppins"/>
                <a:ea typeface="Poppins"/>
                <a:cs typeface="Poppins"/>
                <a:sym typeface="Poppins"/>
              </a:rPr>
              <a:t> </a:t>
            </a:r>
            <a:br>
              <a:rPr b="1" i="0" lang="en-GB" sz="3200" u="none" cap="none" strike="noStrike">
                <a:solidFill>
                  <a:schemeClr val="lt1"/>
                </a:solidFill>
                <a:latin typeface="Poppins"/>
                <a:ea typeface="Poppins"/>
                <a:cs typeface="Poppins"/>
                <a:sym typeface="Poppins"/>
              </a:rPr>
            </a:br>
            <a:r>
              <a:rPr b="1" i="0" lang="en-GB" sz="3200" u="none" cap="none" strike="noStrike">
                <a:solidFill>
                  <a:schemeClr val="lt1"/>
                </a:solidFill>
                <a:latin typeface="Poppins"/>
                <a:ea typeface="Poppins"/>
                <a:cs typeface="Poppins"/>
                <a:sym typeface="Poppins"/>
              </a:rPr>
              <a:t>and </a:t>
            </a:r>
            <a:r>
              <a:rPr b="1" i="0" lang="en-GB" sz="3200" u="none" cap="none" strike="noStrike">
                <a:solidFill>
                  <a:srgbClr val="CCE5FF"/>
                </a:solidFill>
                <a:latin typeface="Poppins"/>
                <a:ea typeface="Poppins"/>
                <a:cs typeface="Poppins"/>
                <a:sym typeface="Poppins"/>
              </a:rPr>
              <a:t>mass customization</a:t>
            </a:r>
            <a:endParaRPr/>
          </a:p>
        </p:txBody>
      </p:sp>
      <p:cxnSp>
        <p:nvCxnSpPr>
          <p:cNvPr id="292" name="Google Shape;292;p47"/>
          <p:cNvCxnSpPr>
            <a:stCxn id="293" idx="2"/>
            <a:endCxn id="294" idx="0"/>
          </p:cNvCxnSpPr>
          <p:nvPr/>
        </p:nvCxnSpPr>
        <p:spPr>
          <a:xfrm>
            <a:off x="733404" y="1999393"/>
            <a:ext cx="2100" cy="1804200"/>
          </a:xfrm>
          <a:prstGeom prst="straightConnector1">
            <a:avLst/>
          </a:prstGeom>
          <a:noFill/>
          <a:ln cap="flat" cmpd="sng" w="12700">
            <a:solidFill>
              <a:srgbClr val="CCE5FF"/>
            </a:solidFill>
            <a:prstDash val="lgDash"/>
            <a:miter lim="800000"/>
            <a:headEnd len="sm" w="sm" type="none"/>
            <a:tailEnd len="sm" w="sm" type="none"/>
          </a:ln>
        </p:spPr>
      </p:cxnSp>
      <p:grpSp>
        <p:nvGrpSpPr>
          <p:cNvPr id="295" name="Google Shape;295;p47"/>
          <p:cNvGrpSpPr/>
          <p:nvPr/>
        </p:nvGrpSpPr>
        <p:grpSpPr>
          <a:xfrm>
            <a:off x="553404" y="1639393"/>
            <a:ext cx="360000" cy="360000"/>
            <a:chOff x="409354" y="1639393"/>
            <a:chExt cx="360000" cy="360000"/>
          </a:xfrm>
        </p:grpSpPr>
        <p:sp>
          <p:nvSpPr>
            <p:cNvPr id="293" name="Google Shape;293;p47"/>
            <p:cNvSpPr/>
            <p:nvPr/>
          </p:nvSpPr>
          <p:spPr>
            <a:xfrm>
              <a:off x="409354" y="163939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296" name="Google Shape;296;p47"/>
            <p:cNvPicPr preferRelativeResize="0"/>
            <p:nvPr/>
          </p:nvPicPr>
          <p:blipFill rotWithShape="1">
            <a:blip r:embed="rId3">
              <a:alphaModFix/>
            </a:blip>
            <a:srcRect b="0" l="0" r="0" t="0"/>
            <a:stretch/>
          </p:blipFill>
          <p:spPr>
            <a:xfrm>
              <a:off x="462615" y="1694304"/>
              <a:ext cx="250178" cy="250178"/>
            </a:xfrm>
            <a:prstGeom prst="rect">
              <a:avLst/>
            </a:prstGeom>
            <a:noFill/>
            <a:ln>
              <a:noFill/>
            </a:ln>
          </p:spPr>
        </p:pic>
      </p:grpSp>
      <p:grpSp>
        <p:nvGrpSpPr>
          <p:cNvPr id="297" name="Google Shape;297;p47"/>
          <p:cNvGrpSpPr/>
          <p:nvPr/>
        </p:nvGrpSpPr>
        <p:grpSpPr>
          <a:xfrm>
            <a:off x="555381" y="3803713"/>
            <a:ext cx="360000" cy="360000"/>
            <a:chOff x="411331" y="3803713"/>
            <a:chExt cx="360000" cy="360000"/>
          </a:xfrm>
        </p:grpSpPr>
        <p:sp>
          <p:nvSpPr>
            <p:cNvPr id="294" name="Google Shape;294;p47"/>
            <p:cNvSpPr/>
            <p:nvPr/>
          </p:nvSpPr>
          <p:spPr>
            <a:xfrm>
              <a:off x="411331" y="3803713"/>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298" name="Google Shape;298;p47"/>
            <p:cNvPicPr preferRelativeResize="0"/>
            <p:nvPr/>
          </p:nvPicPr>
          <p:blipFill rotWithShape="1">
            <a:blip r:embed="rId4">
              <a:alphaModFix/>
            </a:blip>
            <a:srcRect b="0" l="0" r="0" t="0"/>
            <a:stretch/>
          </p:blipFill>
          <p:spPr>
            <a:xfrm>
              <a:off x="479704" y="3881156"/>
              <a:ext cx="216000" cy="2160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431799" y="2079320"/>
            <a:ext cx="3432479" cy="202921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Montserrat"/>
              <a:buNone/>
            </a:pPr>
            <a:r>
              <a:rPr lang="en-GB" sz="1800">
                <a:solidFill>
                  <a:schemeClr val="accent1"/>
                </a:solidFill>
                <a:latin typeface="Montserrat"/>
                <a:ea typeface="Montserrat"/>
                <a:cs typeface="Montserrat"/>
                <a:sym typeface="Montserrat"/>
              </a:rPr>
              <a:t>Personalization</a:t>
            </a:r>
            <a:r>
              <a:rPr lang="en-GB" sz="1800">
                <a:latin typeface="Montserrat"/>
                <a:ea typeface="Montserrat"/>
                <a:cs typeface="Montserrat"/>
                <a:sym typeface="Montserrat"/>
              </a:rPr>
              <a:t> and </a:t>
            </a:r>
            <a:r>
              <a:rPr lang="en-GB" sz="1800">
                <a:solidFill>
                  <a:schemeClr val="accent1"/>
                </a:solidFill>
                <a:latin typeface="Montserrat"/>
                <a:ea typeface="Montserrat"/>
                <a:cs typeface="Montserrat"/>
                <a:sym typeface="Montserrat"/>
              </a:rPr>
              <a:t>customization</a:t>
            </a:r>
            <a:r>
              <a:rPr lang="en-GB" sz="1800">
                <a:latin typeface="Montserrat"/>
                <a:ea typeface="Montserrat"/>
                <a:cs typeface="Montserrat"/>
                <a:sym typeface="Montserrat"/>
              </a:rPr>
              <a:t> are slightly different but have the same goal of enhancing the customer experience.</a:t>
            </a:r>
            <a:endParaRPr/>
          </a:p>
        </p:txBody>
      </p:sp>
      <p:sp>
        <p:nvSpPr>
          <p:cNvPr id="304" name="Google Shape;304;p48"/>
          <p:cNvSpPr/>
          <p:nvPr/>
        </p:nvSpPr>
        <p:spPr>
          <a:xfrm>
            <a:off x="522088" y="4235993"/>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05" name="Google Shape;305;p48"/>
          <p:cNvSpPr txBox="1"/>
          <p:nvPr/>
        </p:nvSpPr>
        <p:spPr>
          <a:xfrm>
            <a:off x="5140198" y="2027381"/>
            <a:ext cx="294191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 basic example of customization is when a consumer is able to select the different specs of a car.</a:t>
            </a:r>
            <a:endParaRPr/>
          </a:p>
        </p:txBody>
      </p:sp>
      <p:sp>
        <p:nvSpPr>
          <p:cNvPr id="306" name="Google Shape;306;p48"/>
          <p:cNvSpPr txBox="1"/>
          <p:nvPr/>
        </p:nvSpPr>
        <p:spPr>
          <a:xfrm>
            <a:off x="5051800" y="312784"/>
            <a:ext cx="3151075" cy="4078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Arial"/>
              <a:buNone/>
            </a:pPr>
            <a:r>
              <a:rPr b="1" lang="en-GB" sz="1050">
                <a:solidFill>
                  <a:schemeClr val="dk1"/>
                </a:solidFill>
                <a:latin typeface="Poppins"/>
                <a:ea typeface="Poppins"/>
                <a:cs typeface="Poppins"/>
                <a:sym typeface="Poppins"/>
              </a:rPr>
              <a:t>Customization</a:t>
            </a:r>
            <a:r>
              <a:rPr lang="en-GB" sz="1000">
                <a:solidFill>
                  <a:schemeClr val="dk1"/>
                </a:solidFill>
                <a:latin typeface="Poppins"/>
                <a:ea typeface="Poppins"/>
                <a:cs typeface="Poppins"/>
                <a:sym typeface="Poppins"/>
              </a:rPr>
              <a:t> allows the consumer to provide input into the design of the product. </a:t>
            </a:r>
            <a:endParaRPr/>
          </a:p>
        </p:txBody>
      </p:sp>
      <p:pic>
        <p:nvPicPr>
          <p:cNvPr id="307" name="Google Shape;307;p48"/>
          <p:cNvPicPr preferRelativeResize="0"/>
          <p:nvPr/>
        </p:nvPicPr>
        <p:blipFill rotWithShape="1">
          <a:blip r:embed="rId3">
            <a:alphaModFix/>
          </a:blip>
          <a:srcRect b="5728" l="903" r="0" t="5292"/>
          <a:stretch/>
        </p:blipFill>
        <p:spPr>
          <a:xfrm>
            <a:off x="5140198" y="720588"/>
            <a:ext cx="2588361" cy="1306793"/>
          </a:xfrm>
          <a:prstGeom prst="rect">
            <a:avLst/>
          </a:prstGeom>
          <a:noFill/>
          <a:ln>
            <a:noFill/>
          </a:ln>
        </p:spPr>
      </p:pic>
      <p:grpSp>
        <p:nvGrpSpPr>
          <p:cNvPr id="308" name="Google Shape;308;p48"/>
          <p:cNvGrpSpPr/>
          <p:nvPr/>
        </p:nvGrpSpPr>
        <p:grpSpPr>
          <a:xfrm>
            <a:off x="4636889" y="336686"/>
            <a:ext cx="360000" cy="360000"/>
            <a:chOff x="496039" y="1860793"/>
            <a:chExt cx="466228" cy="466228"/>
          </a:xfrm>
        </p:grpSpPr>
        <p:sp>
          <p:nvSpPr>
            <p:cNvPr id="309" name="Google Shape;309;p48"/>
            <p:cNvSpPr/>
            <p:nvPr/>
          </p:nvSpPr>
          <p:spPr>
            <a:xfrm>
              <a:off x="496039"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310" name="Google Shape;310;p48"/>
            <p:cNvPicPr preferRelativeResize="0"/>
            <p:nvPr/>
          </p:nvPicPr>
          <p:blipFill rotWithShape="1">
            <a:blip r:embed="rId4">
              <a:alphaModFix/>
            </a:blip>
            <a:srcRect b="0" l="0" r="0" t="0"/>
            <a:stretch/>
          </p:blipFill>
          <p:spPr>
            <a:xfrm>
              <a:off x="587148" y="1954039"/>
              <a:ext cx="279737" cy="279737"/>
            </a:xfrm>
            <a:prstGeom prst="rect">
              <a:avLst/>
            </a:prstGeom>
            <a:noFill/>
            <a:ln>
              <a:noFill/>
            </a:ln>
          </p:spPr>
        </p:pic>
      </p:grpSp>
      <p:sp>
        <p:nvSpPr>
          <p:cNvPr id="311" name="Google Shape;311;p48"/>
          <p:cNvSpPr txBox="1"/>
          <p:nvPr/>
        </p:nvSpPr>
        <p:spPr>
          <a:xfrm>
            <a:off x="5051800" y="2435185"/>
            <a:ext cx="3722682" cy="4078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Arial"/>
              <a:buNone/>
            </a:pPr>
            <a:r>
              <a:rPr b="1" lang="en-GB" sz="1050">
                <a:solidFill>
                  <a:schemeClr val="dk1"/>
                </a:solidFill>
                <a:latin typeface="Poppins"/>
                <a:ea typeface="Poppins"/>
                <a:cs typeface="Poppins"/>
                <a:sym typeface="Poppins"/>
              </a:rPr>
              <a:t>Personalization</a:t>
            </a:r>
            <a:r>
              <a:rPr lang="en-GB" sz="1000">
                <a:solidFill>
                  <a:schemeClr val="dk1"/>
                </a:solidFill>
                <a:latin typeface="Poppins"/>
                <a:ea typeface="Poppins"/>
                <a:cs typeface="Poppins"/>
                <a:sym typeface="Poppins"/>
              </a:rPr>
              <a:t> is when a business uses personal information to customize its product for the consumer. </a:t>
            </a:r>
            <a:endParaRPr/>
          </a:p>
        </p:txBody>
      </p:sp>
      <p:pic>
        <p:nvPicPr>
          <p:cNvPr id="312" name="Google Shape;312;p48"/>
          <p:cNvPicPr preferRelativeResize="0"/>
          <p:nvPr/>
        </p:nvPicPr>
        <p:blipFill rotWithShape="1">
          <a:blip r:embed="rId5">
            <a:alphaModFix/>
          </a:blip>
          <a:srcRect b="11668" l="151" r="0" t="0"/>
          <a:stretch/>
        </p:blipFill>
        <p:spPr>
          <a:xfrm>
            <a:off x="5140198" y="2861006"/>
            <a:ext cx="2588361" cy="1473620"/>
          </a:xfrm>
          <a:prstGeom prst="rect">
            <a:avLst/>
          </a:prstGeom>
          <a:noFill/>
          <a:ln>
            <a:noFill/>
          </a:ln>
        </p:spPr>
      </p:pic>
      <p:grpSp>
        <p:nvGrpSpPr>
          <p:cNvPr id="313" name="Google Shape;313;p48"/>
          <p:cNvGrpSpPr/>
          <p:nvPr/>
        </p:nvGrpSpPr>
        <p:grpSpPr>
          <a:xfrm>
            <a:off x="4638866" y="2501006"/>
            <a:ext cx="360000" cy="360000"/>
            <a:chOff x="3393283" y="1860793"/>
            <a:chExt cx="466228" cy="466228"/>
          </a:xfrm>
        </p:grpSpPr>
        <p:sp>
          <p:nvSpPr>
            <p:cNvPr id="314" name="Google Shape;314;p48"/>
            <p:cNvSpPr/>
            <p:nvPr/>
          </p:nvSpPr>
          <p:spPr>
            <a:xfrm>
              <a:off x="3393283" y="1860793"/>
              <a:ext cx="466228" cy="466228"/>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315" name="Google Shape;315;p48"/>
            <p:cNvPicPr preferRelativeResize="0"/>
            <p:nvPr/>
          </p:nvPicPr>
          <p:blipFill rotWithShape="1">
            <a:blip r:embed="rId6">
              <a:alphaModFix/>
            </a:blip>
            <a:srcRect b="0" l="0" r="0" t="0"/>
            <a:stretch/>
          </p:blipFill>
          <p:spPr>
            <a:xfrm>
              <a:off x="3464397" y="1931907"/>
              <a:ext cx="324000" cy="324000"/>
            </a:xfrm>
            <a:prstGeom prst="rect">
              <a:avLst/>
            </a:prstGeom>
            <a:noFill/>
            <a:ln>
              <a:noFill/>
            </a:ln>
          </p:spPr>
        </p:pic>
      </p:grpSp>
      <p:sp>
        <p:nvSpPr>
          <p:cNvPr id="316" name="Google Shape;316;p48"/>
          <p:cNvSpPr txBox="1"/>
          <p:nvPr/>
        </p:nvSpPr>
        <p:spPr>
          <a:xfrm>
            <a:off x="5140197" y="4334626"/>
            <a:ext cx="335244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A basic example of personalization is when a streaming service learns what you like to suggest content curated just for you.</a:t>
            </a:r>
            <a:endParaRPr/>
          </a:p>
        </p:txBody>
      </p:sp>
      <p:cxnSp>
        <p:nvCxnSpPr>
          <p:cNvPr id="317" name="Google Shape;317;p48"/>
          <p:cNvCxnSpPr>
            <a:stCxn id="309" idx="2"/>
            <a:endCxn id="314" idx="0"/>
          </p:cNvCxnSpPr>
          <p:nvPr/>
        </p:nvCxnSpPr>
        <p:spPr>
          <a:xfrm>
            <a:off x="4816889" y="696686"/>
            <a:ext cx="2100" cy="1804200"/>
          </a:xfrm>
          <a:prstGeom prst="straightConnector1">
            <a:avLst/>
          </a:prstGeom>
          <a:noFill/>
          <a:ln cap="flat" cmpd="sng" w="12700">
            <a:solidFill>
              <a:srgbClr val="CCE5FF"/>
            </a:solidFill>
            <a:prstDash val="lgDash"/>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9"/>
          <p:cNvSpPr/>
          <p:nvPr/>
        </p:nvSpPr>
        <p:spPr>
          <a:xfrm>
            <a:off x="5140198" y="2879800"/>
            <a:ext cx="3143792" cy="667815"/>
          </a:xfrm>
          <a:prstGeom prst="rect">
            <a:avLst/>
          </a:prstGeom>
          <a:solidFill>
            <a:srgbClr val="CCE5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23" name="Google Shape;323;p49"/>
          <p:cNvSpPr/>
          <p:nvPr/>
        </p:nvSpPr>
        <p:spPr>
          <a:xfrm>
            <a:off x="5140198" y="762983"/>
            <a:ext cx="3143792" cy="794849"/>
          </a:xfrm>
          <a:prstGeom prst="rect">
            <a:avLst/>
          </a:prstGeom>
          <a:solidFill>
            <a:srgbClr val="CCE5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24" name="Google Shape;324;p49"/>
          <p:cNvSpPr txBox="1"/>
          <p:nvPr>
            <p:ph type="title"/>
          </p:nvPr>
        </p:nvSpPr>
        <p:spPr>
          <a:xfrm>
            <a:off x="431799" y="2079320"/>
            <a:ext cx="3432479" cy="202921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1800"/>
              <a:buFont typeface="Montserrat"/>
              <a:buNone/>
            </a:pPr>
            <a:r>
              <a:rPr lang="en-GB" sz="1800">
                <a:latin typeface="Montserrat"/>
                <a:ea typeface="Montserrat"/>
                <a:cs typeface="Montserrat"/>
                <a:sym typeface="Montserrat"/>
              </a:rPr>
              <a:t>The two intersect when manufacturers gather and use </a:t>
            </a:r>
            <a:r>
              <a:rPr lang="en-GB" sz="1800">
                <a:solidFill>
                  <a:schemeClr val="accent1"/>
                </a:solidFill>
                <a:latin typeface="Montserrat"/>
                <a:ea typeface="Montserrat"/>
                <a:cs typeface="Montserrat"/>
                <a:sym typeface="Montserrat"/>
              </a:rPr>
              <a:t>personalized data </a:t>
            </a:r>
            <a:br>
              <a:rPr lang="en-GB" sz="1800">
                <a:latin typeface="Montserrat"/>
                <a:ea typeface="Montserrat"/>
                <a:cs typeface="Montserrat"/>
                <a:sym typeface="Montserrat"/>
              </a:rPr>
            </a:br>
            <a:r>
              <a:rPr lang="en-GB" sz="1800">
                <a:latin typeface="Montserrat"/>
                <a:ea typeface="Montserrat"/>
                <a:cs typeface="Montserrat"/>
                <a:sym typeface="Montserrat"/>
              </a:rPr>
              <a:t>to provide </a:t>
            </a:r>
            <a:r>
              <a:rPr lang="en-GB" sz="1800">
                <a:solidFill>
                  <a:schemeClr val="accent1"/>
                </a:solidFill>
                <a:latin typeface="Montserrat"/>
                <a:ea typeface="Montserrat"/>
                <a:cs typeface="Montserrat"/>
                <a:sym typeface="Montserrat"/>
              </a:rPr>
              <a:t>custom insights </a:t>
            </a:r>
            <a:r>
              <a:rPr lang="en-GB" sz="1800">
                <a:latin typeface="Montserrat"/>
                <a:ea typeface="Montserrat"/>
                <a:cs typeface="Montserrat"/>
                <a:sym typeface="Montserrat"/>
              </a:rPr>
              <a:t>into how and what they serve the customer. </a:t>
            </a:r>
            <a:endParaRPr/>
          </a:p>
        </p:txBody>
      </p:sp>
      <p:sp>
        <p:nvSpPr>
          <p:cNvPr id="325" name="Google Shape;325;p49"/>
          <p:cNvSpPr/>
          <p:nvPr/>
        </p:nvSpPr>
        <p:spPr>
          <a:xfrm>
            <a:off x="522088" y="4235993"/>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26" name="Google Shape;326;p49"/>
          <p:cNvSpPr txBox="1"/>
          <p:nvPr/>
        </p:nvSpPr>
        <p:spPr>
          <a:xfrm>
            <a:off x="5140197" y="766037"/>
            <a:ext cx="3209395" cy="7848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When a manufacturer enables a consumer to customize their product, they gain insight into the personal desires of that individual consumer. This provides valuable insights that can be utilized for not just the product being customized but also for all future interactions.</a:t>
            </a:r>
            <a:endParaRPr/>
          </a:p>
        </p:txBody>
      </p:sp>
      <p:sp>
        <p:nvSpPr>
          <p:cNvPr id="327" name="Google Shape;327;p49"/>
          <p:cNvSpPr txBox="1"/>
          <p:nvPr/>
        </p:nvSpPr>
        <p:spPr>
          <a:xfrm>
            <a:off x="5051800" y="312784"/>
            <a:ext cx="3301747" cy="4078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50"/>
              <a:buFont typeface="Arial"/>
              <a:buNone/>
            </a:pPr>
            <a:r>
              <a:rPr b="1" lang="en-GB" sz="1050">
                <a:solidFill>
                  <a:schemeClr val="dk1"/>
                </a:solidFill>
                <a:latin typeface="Poppins"/>
                <a:ea typeface="Poppins"/>
                <a:cs typeface="Poppins"/>
                <a:sym typeface="Poppins"/>
              </a:rPr>
              <a:t>Customization</a:t>
            </a:r>
            <a:r>
              <a:rPr lang="en-GB" sz="1000">
                <a:solidFill>
                  <a:schemeClr val="dk1"/>
                </a:solidFill>
                <a:latin typeface="Poppins"/>
                <a:ea typeface="Poppins"/>
                <a:cs typeface="Poppins"/>
                <a:sym typeface="Poppins"/>
              </a:rPr>
              <a:t> enables access </a:t>
            </a:r>
            <a:r>
              <a:rPr lang="en-GB" sz="1000">
                <a:solidFill>
                  <a:schemeClr val="accent1"/>
                </a:solidFill>
                <a:latin typeface="Poppins"/>
                <a:ea typeface="Poppins"/>
                <a:cs typeface="Poppins"/>
                <a:sym typeface="Poppins"/>
              </a:rPr>
              <a:t>to personalized knowledge</a:t>
            </a:r>
            <a:r>
              <a:rPr lang="en-GB" sz="1000">
                <a:solidFill>
                  <a:schemeClr val="dk1"/>
                </a:solidFill>
                <a:latin typeface="Poppins"/>
                <a:ea typeface="Poppins"/>
                <a:cs typeface="Poppins"/>
                <a:sym typeface="Poppins"/>
              </a:rPr>
              <a:t> for future interactions.</a:t>
            </a:r>
            <a:endParaRPr/>
          </a:p>
        </p:txBody>
      </p:sp>
      <p:sp>
        <p:nvSpPr>
          <p:cNvPr id="328" name="Google Shape;328;p49"/>
          <p:cNvSpPr txBox="1"/>
          <p:nvPr/>
        </p:nvSpPr>
        <p:spPr>
          <a:xfrm>
            <a:off x="5051800" y="2435185"/>
            <a:ext cx="3299770" cy="4078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lang="en-GB" sz="1000">
                <a:solidFill>
                  <a:schemeClr val="dk1"/>
                </a:solidFill>
                <a:latin typeface="Poppins"/>
                <a:ea typeface="Poppins"/>
                <a:cs typeface="Poppins"/>
                <a:sym typeface="Poppins"/>
              </a:rPr>
              <a:t>This </a:t>
            </a:r>
            <a:r>
              <a:rPr b="1" lang="en-GB" sz="1000">
                <a:solidFill>
                  <a:schemeClr val="dk1"/>
                </a:solidFill>
                <a:latin typeface="Poppins"/>
                <a:ea typeface="Poppins"/>
                <a:cs typeface="Poppins"/>
                <a:sym typeface="Poppins"/>
              </a:rPr>
              <a:t>personalized</a:t>
            </a:r>
            <a:r>
              <a:rPr lang="en-GB" sz="1000">
                <a:solidFill>
                  <a:schemeClr val="dk1"/>
                </a:solidFill>
                <a:latin typeface="Poppins"/>
                <a:ea typeface="Poppins"/>
                <a:cs typeface="Poppins"/>
                <a:sym typeface="Poppins"/>
              </a:rPr>
              <a:t> knowledge enables the production of </a:t>
            </a:r>
            <a:r>
              <a:rPr lang="en-GB" sz="1000">
                <a:solidFill>
                  <a:schemeClr val="accent1"/>
                </a:solidFill>
                <a:latin typeface="Poppins"/>
                <a:ea typeface="Poppins"/>
                <a:cs typeface="Poppins"/>
                <a:sym typeface="Poppins"/>
              </a:rPr>
              <a:t>bespoke products</a:t>
            </a:r>
            <a:r>
              <a:rPr lang="en-GB" sz="1000">
                <a:solidFill>
                  <a:schemeClr val="dk1"/>
                </a:solidFill>
                <a:latin typeface="Poppins"/>
                <a:ea typeface="Poppins"/>
                <a:cs typeface="Poppins"/>
                <a:sym typeface="Poppins"/>
              </a:rPr>
              <a:t>.</a:t>
            </a:r>
            <a:endParaRPr/>
          </a:p>
        </p:txBody>
      </p:sp>
      <p:cxnSp>
        <p:nvCxnSpPr>
          <p:cNvPr id="329" name="Google Shape;329;p49"/>
          <p:cNvCxnSpPr>
            <a:stCxn id="330" idx="2"/>
            <a:endCxn id="331" idx="0"/>
          </p:cNvCxnSpPr>
          <p:nvPr/>
        </p:nvCxnSpPr>
        <p:spPr>
          <a:xfrm>
            <a:off x="4816889" y="696686"/>
            <a:ext cx="2100" cy="1804200"/>
          </a:xfrm>
          <a:prstGeom prst="straightConnector1">
            <a:avLst/>
          </a:prstGeom>
          <a:noFill/>
          <a:ln cap="flat" cmpd="sng" w="12700">
            <a:solidFill>
              <a:srgbClr val="CCE5FF"/>
            </a:solidFill>
            <a:prstDash val="lgDash"/>
            <a:miter lim="800000"/>
            <a:headEnd len="sm" w="sm" type="none"/>
            <a:tailEnd len="sm" w="sm" type="none"/>
          </a:ln>
        </p:spPr>
      </p:cxnSp>
      <p:sp>
        <p:nvSpPr>
          <p:cNvPr id="332" name="Google Shape;332;p49"/>
          <p:cNvSpPr txBox="1"/>
          <p:nvPr/>
        </p:nvSpPr>
        <p:spPr>
          <a:xfrm>
            <a:off x="5140197" y="2901284"/>
            <a:ext cx="3209395"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lang="en-GB" sz="900">
                <a:solidFill>
                  <a:schemeClr val="dk1"/>
                </a:solidFill>
                <a:latin typeface="Roboto Light"/>
                <a:ea typeface="Roboto Light"/>
                <a:cs typeface="Roboto Light"/>
                <a:sym typeface="Roboto Light"/>
              </a:rPr>
              <a:t>With the understanding of the individual consumer, the manufacturer can offer the best selection from a group of products or a personalized product tailored to their exact requirements and desires.</a:t>
            </a:r>
            <a:endParaRPr/>
          </a:p>
        </p:txBody>
      </p:sp>
      <p:grpSp>
        <p:nvGrpSpPr>
          <p:cNvPr id="333" name="Google Shape;333;p49"/>
          <p:cNvGrpSpPr/>
          <p:nvPr/>
        </p:nvGrpSpPr>
        <p:grpSpPr>
          <a:xfrm>
            <a:off x="4636889" y="336686"/>
            <a:ext cx="360000" cy="360000"/>
            <a:chOff x="4636889" y="336686"/>
            <a:chExt cx="360000" cy="360000"/>
          </a:xfrm>
        </p:grpSpPr>
        <p:sp>
          <p:nvSpPr>
            <p:cNvPr id="330" name="Google Shape;330;p49"/>
            <p:cNvSpPr/>
            <p:nvPr/>
          </p:nvSpPr>
          <p:spPr>
            <a:xfrm>
              <a:off x="4636889" y="336686"/>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334" name="Google Shape;334;p49"/>
            <p:cNvPicPr preferRelativeResize="0"/>
            <p:nvPr/>
          </p:nvPicPr>
          <p:blipFill rotWithShape="1">
            <a:blip r:embed="rId3">
              <a:alphaModFix/>
            </a:blip>
            <a:srcRect b="0" l="0" r="0" t="0"/>
            <a:stretch/>
          </p:blipFill>
          <p:spPr>
            <a:xfrm>
              <a:off x="4707239" y="400142"/>
              <a:ext cx="216000" cy="216000"/>
            </a:xfrm>
            <a:prstGeom prst="rect">
              <a:avLst/>
            </a:prstGeom>
            <a:noFill/>
            <a:ln>
              <a:noFill/>
            </a:ln>
          </p:spPr>
        </p:pic>
      </p:grpSp>
      <p:grpSp>
        <p:nvGrpSpPr>
          <p:cNvPr id="335" name="Google Shape;335;p49"/>
          <p:cNvGrpSpPr/>
          <p:nvPr/>
        </p:nvGrpSpPr>
        <p:grpSpPr>
          <a:xfrm>
            <a:off x="4638866" y="2501006"/>
            <a:ext cx="360000" cy="360000"/>
            <a:chOff x="4638866" y="2501006"/>
            <a:chExt cx="360000" cy="360000"/>
          </a:xfrm>
        </p:grpSpPr>
        <p:sp>
          <p:nvSpPr>
            <p:cNvPr id="331" name="Google Shape;331;p49"/>
            <p:cNvSpPr/>
            <p:nvPr/>
          </p:nvSpPr>
          <p:spPr>
            <a:xfrm>
              <a:off x="4638866" y="2501006"/>
              <a:ext cx="360000" cy="360000"/>
            </a:xfrm>
            <a:prstGeom prst="roundRect">
              <a:avLst>
                <a:gd fmla="val 16667" name="adj"/>
              </a:avLst>
            </a:prstGeom>
            <a:solidFill>
              <a:srgbClr val="CCE5FF"/>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050">
                <a:solidFill>
                  <a:schemeClr val="dk2"/>
                </a:solidFill>
                <a:latin typeface="Roboto Black"/>
                <a:ea typeface="Roboto Black"/>
                <a:cs typeface="Roboto Black"/>
                <a:sym typeface="Roboto Black"/>
              </a:endParaRPr>
            </a:p>
          </p:txBody>
        </p:sp>
        <p:pic>
          <p:nvPicPr>
            <p:cNvPr id="336" name="Google Shape;336;p49"/>
            <p:cNvPicPr preferRelativeResize="0"/>
            <p:nvPr/>
          </p:nvPicPr>
          <p:blipFill rotWithShape="1">
            <a:blip r:embed="rId4">
              <a:alphaModFix/>
            </a:blip>
            <a:srcRect b="0" l="0" r="0" t="0"/>
            <a:stretch/>
          </p:blipFill>
          <p:spPr>
            <a:xfrm>
              <a:off x="4707239" y="2571750"/>
              <a:ext cx="216000" cy="216000"/>
            </a:xfrm>
            <a:prstGeom prst="rect">
              <a:avLst/>
            </a:prstGeom>
            <a:noFill/>
            <a:ln>
              <a:noFill/>
            </a:ln>
          </p:spPr>
        </p:pic>
      </p:grpSp>
      <p:sp>
        <p:nvSpPr>
          <p:cNvPr id="337" name="Google Shape;337;p49"/>
          <p:cNvSpPr/>
          <p:nvPr/>
        </p:nvSpPr>
        <p:spPr>
          <a:xfrm>
            <a:off x="5256093" y="1764966"/>
            <a:ext cx="1620000" cy="25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38" name="Google Shape;338;p49"/>
          <p:cNvSpPr txBox="1"/>
          <p:nvPr/>
        </p:nvSpPr>
        <p:spPr>
          <a:xfrm>
            <a:off x="5261535" y="1745158"/>
            <a:ext cx="3088057" cy="502702"/>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lang="en-GB" sz="1250">
                <a:solidFill>
                  <a:schemeClr val="lt1"/>
                </a:solidFill>
                <a:latin typeface="Roboto"/>
                <a:ea typeface="Roboto"/>
                <a:cs typeface="Roboto"/>
                <a:sym typeface="Roboto"/>
              </a:rPr>
              <a:t>Mass-customization</a:t>
            </a:r>
            <a:r>
              <a:rPr lang="en-GB" sz="1250">
                <a:solidFill>
                  <a:schemeClr val="dk1"/>
                </a:solidFill>
                <a:latin typeface="Roboto Medium"/>
                <a:ea typeface="Roboto Medium"/>
                <a:cs typeface="Roboto Medium"/>
                <a:sym typeface="Roboto Medium"/>
              </a:rPr>
              <a:t>  </a:t>
            </a:r>
            <a:r>
              <a:rPr lang="en-GB" sz="1250">
                <a:solidFill>
                  <a:schemeClr val="dk1"/>
                </a:solidFill>
                <a:latin typeface="Roboto"/>
                <a:ea typeface="Roboto"/>
                <a:cs typeface="Roboto"/>
                <a:sym typeface="Roboto"/>
              </a:rPr>
              <a:t>provides a unique consumer good to every consumer.</a:t>
            </a:r>
            <a:endParaRPr/>
          </a:p>
        </p:txBody>
      </p:sp>
      <p:sp>
        <p:nvSpPr>
          <p:cNvPr id="339" name="Google Shape;339;p49"/>
          <p:cNvSpPr/>
          <p:nvPr/>
        </p:nvSpPr>
        <p:spPr>
          <a:xfrm rot="-8100000">
            <a:off x="5278701" y="1565678"/>
            <a:ext cx="109159" cy="109159"/>
          </a:xfrm>
          <a:prstGeom prst="halfFrame">
            <a:avLst>
              <a:gd fmla="val 0" name="adj1"/>
              <a:gd fmla="val 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dk1"/>
              </a:solidFill>
              <a:latin typeface="Roboto Light"/>
              <a:ea typeface="Roboto Light"/>
              <a:cs typeface="Roboto Light"/>
              <a:sym typeface="Roboto Light"/>
            </a:endParaRPr>
          </a:p>
        </p:txBody>
      </p:sp>
      <p:sp>
        <p:nvSpPr>
          <p:cNvPr id="340" name="Google Shape;340;p49"/>
          <p:cNvSpPr/>
          <p:nvPr/>
        </p:nvSpPr>
        <p:spPr>
          <a:xfrm>
            <a:off x="5209564" y="3775350"/>
            <a:ext cx="1728000" cy="25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41" name="Google Shape;341;p49"/>
          <p:cNvSpPr txBox="1"/>
          <p:nvPr/>
        </p:nvSpPr>
        <p:spPr>
          <a:xfrm>
            <a:off x="5209565" y="3755542"/>
            <a:ext cx="3185398" cy="925894"/>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b="1" lang="en-GB" sz="1250">
                <a:solidFill>
                  <a:schemeClr val="lt1"/>
                </a:solidFill>
                <a:latin typeface="Roboto"/>
                <a:ea typeface="Roboto"/>
                <a:cs typeface="Roboto"/>
                <a:sym typeface="Roboto"/>
              </a:rPr>
              <a:t>Hyper-personalization</a:t>
            </a:r>
            <a:r>
              <a:rPr lang="en-GB" sz="1250">
                <a:solidFill>
                  <a:schemeClr val="dk1"/>
                </a:solidFill>
                <a:latin typeface="Roboto Medium"/>
                <a:ea typeface="Roboto Medium"/>
                <a:cs typeface="Roboto Medium"/>
                <a:sym typeface="Roboto Medium"/>
              </a:rPr>
              <a:t>  </a:t>
            </a:r>
            <a:r>
              <a:rPr lang="en-GB" sz="1250">
                <a:solidFill>
                  <a:schemeClr val="dk1"/>
                </a:solidFill>
                <a:latin typeface="Roboto"/>
                <a:ea typeface="Roboto"/>
                <a:cs typeface="Roboto"/>
                <a:sym typeface="Roboto"/>
              </a:rPr>
              <a:t>allows companies to enhance customer interactions by using individual data to create customized products or services.</a:t>
            </a:r>
            <a:endParaRPr/>
          </a:p>
        </p:txBody>
      </p:sp>
      <p:sp>
        <p:nvSpPr>
          <p:cNvPr id="342" name="Google Shape;342;p49"/>
          <p:cNvSpPr/>
          <p:nvPr/>
        </p:nvSpPr>
        <p:spPr>
          <a:xfrm rot="-8100000">
            <a:off x="5232173" y="3556494"/>
            <a:ext cx="109159" cy="109159"/>
          </a:xfrm>
          <a:prstGeom prst="halfFrame">
            <a:avLst>
              <a:gd fmla="val 0" name="adj1"/>
              <a:gd fmla="val 0" name="adj2"/>
            </a:avLst>
          </a:prstGeom>
          <a:solidFill>
            <a:schemeClr val="lt1"/>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dk1"/>
              </a:solidFill>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sz="750"/>
          </a:p>
        </p:txBody>
      </p:sp>
      <p:pic>
        <p:nvPicPr>
          <p:cNvPr id="348" name="Google Shape;348;p50"/>
          <p:cNvPicPr preferRelativeResize="0"/>
          <p:nvPr/>
        </p:nvPicPr>
        <p:blipFill rotWithShape="1">
          <a:blip r:embed="rId3">
            <a:alphaModFix/>
          </a:blip>
          <a:srcRect b="3484" l="0" r="4763" t="0"/>
          <a:stretch/>
        </p:blipFill>
        <p:spPr>
          <a:xfrm>
            <a:off x="4876209" y="316757"/>
            <a:ext cx="4140200" cy="3356634"/>
          </a:xfrm>
          <a:prstGeom prst="rect">
            <a:avLst/>
          </a:prstGeom>
          <a:noFill/>
          <a:ln>
            <a:noFill/>
          </a:ln>
        </p:spPr>
      </p:pic>
      <p:sp>
        <p:nvSpPr>
          <p:cNvPr id="349" name="Google Shape;349;p50"/>
          <p:cNvSpPr txBox="1"/>
          <p:nvPr/>
        </p:nvSpPr>
        <p:spPr>
          <a:xfrm>
            <a:off x="431800" y="411163"/>
            <a:ext cx="4328090" cy="83913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accent1"/>
              </a:buClr>
              <a:buSzPts val="1800"/>
              <a:buFont typeface="Montserrat SemiBold"/>
              <a:buNone/>
            </a:pPr>
            <a:r>
              <a:rPr b="1" lang="en-GB" sz="1800">
                <a:solidFill>
                  <a:schemeClr val="accent1"/>
                </a:solidFill>
                <a:latin typeface="Montserrat SemiBold"/>
                <a:ea typeface="Montserrat SemiBold"/>
                <a:cs typeface="Montserrat SemiBold"/>
                <a:sym typeface="Montserrat SemiBold"/>
              </a:rPr>
              <a:t>Mass-customization</a:t>
            </a:r>
            <a:r>
              <a:rPr b="1" lang="en-GB" sz="1800">
                <a:solidFill>
                  <a:srgbClr val="191919"/>
                </a:solidFill>
                <a:latin typeface="Montserrat SemiBold"/>
                <a:ea typeface="Montserrat SemiBold"/>
                <a:cs typeface="Montserrat SemiBold"/>
                <a:sym typeface="Montserrat SemiBold"/>
              </a:rPr>
              <a:t> provides a unique consumer good to every consumer.</a:t>
            </a:r>
            <a:endParaRPr b="1" sz="1800">
              <a:solidFill>
                <a:srgbClr val="191919"/>
              </a:solidFill>
              <a:latin typeface="Montserrat SemiBold"/>
              <a:ea typeface="Montserrat SemiBold"/>
              <a:cs typeface="Montserrat SemiBold"/>
              <a:sym typeface="Montserrat SemiBold"/>
            </a:endParaRPr>
          </a:p>
        </p:txBody>
      </p:sp>
      <p:sp>
        <p:nvSpPr>
          <p:cNvPr id="350" name="Google Shape;350;p50"/>
          <p:cNvSpPr txBox="1"/>
          <p:nvPr/>
        </p:nvSpPr>
        <p:spPr>
          <a:xfrm>
            <a:off x="5515157" y="3498880"/>
            <a:ext cx="3063071" cy="100796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GB" sz="850">
                <a:solidFill>
                  <a:schemeClr val="dk1"/>
                </a:solidFill>
                <a:latin typeface="Montserrat"/>
                <a:ea typeface="Montserrat"/>
                <a:cs typeface="Montserrat"/>
                <a:sym typeface="Montserrat"/>
              </a:rPr>
              <a:t>A great example of mass-customization that offers personalization has been introduced by the OREO cookie manufacturer, Mondelez. Through their award winning website, OREO iD, customers can choose from hundreds of options to design the flavor, appearance, texture, and packaging of their cookies. </a:t>
            </a:r>
            <a:endParaRPr/>
          </a:p>
        </p:txBody>
      </p:sp>
      <p:pic>
        <p:nvPicPr>
          <p:cNvPr id="351" name="Google Shape;351;p50"/>
          <p:cNvPicPr preferRelativeResize="0"/>
          <p:nvPr/>
        </p:nvPicPr>
        <p:blipFill rotWithShape="1">
          <a:blip r:embed="rId4">
            <a:alphaModFix/>
          </a:blip>
          <a:srcRect b="0" l="0" r="0" t="0"/>
          <a:stretch/>
        </p:blipFill>
        <p:spPr>
          <a:xfrm>
            <a:off x="5996934" y="977601"/>
            <a:ext cx="366502" cy="413322"/>
          </a:xfrm>
          <a:prstGeom prst="rect">
            <a:avLst/>
          </a:prstGeom>
          <a:noFill/>
          <a:ln>
            <a:noFill/>
          </a:ln>
        </p:spPr>
      </p:pic>
      <p:sp>
        <p:nvSpPr>
          <p:cNvPr id="352" name="Google Shape;352;p50"/>
          <p:cNvSpPr/>
          <p:nvPr/>
        </p:nvSpPr>
        <p:spPr>
          <a:xfrm>
            <a:off x="503299" y="1399497"/>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53" name="Google Shape;353;p50"/>
          <p:cNvSpPr txBox="1"/>
          <p:nvPr/>
        </p:nvSpPr>
        <p:spPr>
          <a:xfrm>
            <a:off x="431800" y="1576118"/>
            <a:ext cx="4140200" cy="1560015"/>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000"/>
              <a:buFont typeface="Arial"/>
              <a:buNone/>
            </a:pPr>
            <a:r>
              <a:rPr lang="en-GB" sz="1000">
                <a:solidFill>
                  <a:schemeClr val="dk1"/>
                </a:solidFill>
                <a:latin typeface="Roboto Light"/>
                <a:ea typeface="Roboto Light"/>
                <a:cs typeface="Roboto Light"/>
                <a:sym typeface="Roboto Light"/>
              </a:rPr>
              <a:t>Manufacturers are increasingly turning to direct-to-consumer channels to build personalized relationships with their customers. By using customer data, manufacturers can offer personalized products that go beyond what resellers can offer.</a:t>
            </a:r>
            <a:endParaRPr/>
          </a:p>
          <a:p>
            <a:pPr indent="0" lvl="0" marL="0" marR="0" rtl="0" algn="just">
              <a:lnSpc>
                <a:spcPct val="100000"/>
              </a:lnSpc>
              <a:spcBef>
                <a:spcPts val="600"/>
              </a:spcBef>
              <a:spcAft>
                <a:spcPts val="0"/>
              </a:spcAft>
              <a:buClr>
                <a:schemeClr val="dk1"/>
              </a:buClr>
              <a:buSzPts val="1000"/>
              <a:buFont typeface="Arial"/>
              <a:buNone/>
            </a:pPr>
            <a:r>
              <a:rPr lang="en-GB" sz="1000">
                <a:solidFill>
                  <a:schemeClr val="dk1"/>
                </a:solidFill>
                <a:latin typeface="Roboto Light"/>
                <a:ea typeface="Roboto Light"/>
                <a:cs typeface="Roboto Light"/>
                <a:sym typeface="Roboto Light"/>
              </a:rPr>
              <a:t>Even though personalized products are not new, the advancement of certain technologies has made it possible for personalization to become competitive with mass production, potentially disrupting the consumer goods and food &amp; beverage industries.</a:t>
            </a:r>
            <a:endParaRPr/>
          </a:p>
        </p:txBody>
      </p:sp>
      <p:sp>
        <p:nvSpPr>
          <p:cNvPr id="354" name="Google Shape;354;p50"/>
          <p:cNvSpPr txBox="1"/>
          <p:nvPr/>
        </p:nvSpPr>
        <p:spPr>
          <a:xfrm>
            <a:off x="431800" y="4401312"/>
            <a:ext cx="4572000" cy="323165"/>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https://www.salesforce.com/content/dam/web/en_us/www/documents/research/salesforce-state-of-the-connected-customer-4th-ed.pdf</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6">
                  <a:extLst>
                    <a:ext uri="{A12FA001-AC4F-418D-AE19-62706E023703}">
                      <ahyp:hlinkClr val="tx"/>
                    </a:ext>
                  </a:extLst>
                </a:hlinkClick>
              </a:rPr>
              <a:t>https://www.tcs.com/perspectives/articles/the-new-era-of-personalization-why-cpg-brands-must-own-the-direct-to-consumer-experience</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7">
                  <a:extLst>
                    <a:ext uri="{A12FA001-AC4F-418D-AE19-62706E023703}">
                      <ahyp:hlinkClr val="tx"/>
                    </a:ext>
                  </a:extLst>
                </a:hlinkClick>
              </a:rPr>
              <a:t>https://www.oreo.com/oreoid-1</a:t>
            </a:r>
            <a:r>
              <a:rPr lang="en-GB" sz="500">
                <a:solidFill>
                  <a:schemeClr val="accent3"/>
                </a:solidFill>
                <a:latin typeface="Roboto Light"/>
                <a:ea typeface="Roboto Light"/>
                <a:cs typeface="Roboto Light"/>
                <a:sym typeface="Roboto Light"/>
              </a:rPr>
              <a:t> </a:t>
            </a:r>
            <a:endParaRPr>
              <a:solidFill>
                <a:schemeClr val="accent3"/>
              </a:solidFill>
            </a:endParaRPr>
          </a:p>
        </p:txBody>
      </p:sp>
      <p:sp>
        <p:nvSpPr>
          <p:cNvPr id="355" name="Google Shape;355;p50"/>
          <p:cNvSpPr/>
          <p:nvPr/>
        </p:nvSpPr>
        <p:spPr>
          <a:xfrm rot="-5400000">
            <a:off x="1794232" y="1341902"/>
            <a:ext cx="1073917" cy="4662379"/>
          </a:xfrm>
          <a:prstGeom prst="round2SameRect">
            <a:avLst>
              <a:gd fmla="val 0" name="adj1"/>
              <a:gd fmla="val 7371" name="adj2"/>
            </a:avLst>
          </a:prstGeom>
          <a:solidFill>
            <a:srgbClr val="CCE5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56" name="Google Shape;356;p50"/>
          <p:cNvSpPr txBox="1"/>
          <p:nvPr/>
        </p:nvSpPr>
        <p:spPr>
          <a:xfrm>
            <a:off x="431800" y="3772345"/>
            <a:ext cx="393119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900">
                <a:solidFill>
                  <a:schemeClr val="dk2"/>
                </a:solidFill>
                <a:latin typeface="Roboto Medium"/>
                <a:ea typeface="Roboto Medium"/>
                <a:cs typeface="Roboto Medium"/>
                <a:sym typeface="Roboto Medium"/>
              </a:rPr>
              <a:t>Warned Sudhakar Gudala, the Vice President and Global Head of CPG and Distribution at TCS, in a recent interview with Tata.</a:t>
            </a:r>
            <a:endParaRPr/>
          </a:p>
        </p:txBody>
      </p:sp>
      <p:sp>
        <p:nvSpPr>
          <p:cNvPr id="357" name="Google Shape;357;p50"/>
          <p:cNvSpPr txBox="1"/>
          <p:nvPr/>
        </p:nvSpPr>
        <p:spPr>
          <a:xfrm>
            <a:off x="431800" y="3225414"/>
            <a:ext cx="4079240" cy="54693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2"/>
              </a:buClr>
              <a:buSzPts val="900"/>
              <a:buFont typeface="Arial"/>
              <a:buNone/>
            </a:pPr>
            <a:r>
              <a:rPr i="1" lang="en-GB" sz="900">
                <a:solidFill>
                  <a:schemeClr val="dk2"/>
                </a:solidFill>
                <a:latin typeface="Montserrat"/>
                <a:ea typeface="Montserrat"/>
                <a:cs typeface="Montserrat"/>
                <a:sym typeface="Montserrat"/>
              </a:rPr>
              <a:t>CPG companies that delay adopting a direct-to-consumer strategy risk losing ground to not only new market entrants but also traditional rivals that are willing to make the change.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1"/>
          <p:cNvSpPr/>
          <p:nvPr/>
        </p:nvSpPr>
        <p:spPr>
          <a:xfrm rot="5400000">
            <a:off x="6724238" y="2135662"/>
            <a:ext cx="837460" cy="4002064"/>
          </a:xfrm>
          <a:prstGeom prst="round2SameRect">
            <a:avLst>
              <a:gd fmla="val 0" name="adj1"/>
              <a:gd fmla="val 0" name="adj2"/>
            </a:avLst>
          </a:prstGeom>
          <a:solidFill>
            <a:srgbClr val="CCE5FF">
              <a:alpha val="49803"/>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63" name="Google Shape;363;p51"/>
          <p:cNvSpPr txBox="1"/>
          <p:nvPr>
            <p:ph type="title"/>
          </p:nvPr>
        </p:nvSpPr>
        <p:spPr>
          <a:xfrm>
            <a:off x="431800" y="411163"/>
            <a:ext cx="4328090" cy="839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Montserrat SemiBold"/>
              <a:buNone/>
            </a:pPr>
            <a:r>
              <a:rPr lang="en-GB" sz="1800">
                <a:solidFill>
                  <a:schemeClr val="accent1"/>
                </a:solidFill>
                <a:latin typeface="Montserrat SemiBold"/>
                <a:ea typeface="Montserrat SemiBold"/>
                <a:cs typeface="Montserrat SemiBold"/>
                <a:sym typeface="Montserrat SemiBold"/>
              </a:rPr>
              <a:t>Hyper-personalization</a:t>
            </a:r>
            <a:r>
              <a:rPr lang="en-GB" sz="1800">
                <a:solidFill>
                  <a:srgbClr val="191919"/>
                </a:solidFill>
                <a:latin typeface="Montserrat SemiBold"/>
                <a:ea typeface="Montserrat SemiBold"/>
                <a:cs typeface="Montserrat SemiBold"/>
                <a:sym typeface="Montserrat SemiBold"/>
              </a:rPr>
              <a:t> allows companies to enhance customer interactions by using individual data to create customized products or services.</a:t>
            </a:r>
            <a:br>
              <a:rPr lang="en-GB" sz="1800">
                <a:solidFill>
                  <a:srgbClr val="191919"/>
                </a:solidFill>
                <a:latin typeface="Montserrat SemiBold"/>
                <a:ea typeface="Montserrat SemiBold"/>
                <a:cs typeface="Montserrat SemiBold"/>
                <a:sym typeface="Montserrat SemiBold"/>
              </a:rPr>
            </a:br>
            <a:endParaRPr sz="1800">
              <a:solidFill>
                <a:srgbClr val="191919"/>
              </a:solidFill>
              <a:latin typeface="Montserrat SemiBold"/>
              <a:ea typeface="Montserrat SemiBold"/>
              <a:cs typeface="Montserrat SemiBold"/>
              <a:sym typeface="Montserrat SemiBold"/>
            </a:endParaRPr>
          </a:p>
        </p:txBody>
      </p:sp>
      <p:sp>
        <p:nvSpPr>
          <p:cNvPr id="364" name="Google Shape;364;p51"/>
          <p:cNvSpPr txBox="1"/>
          <p:nvPr>
            <p:ph idx="1" type="body"/>
          </p:nvPr>
        </p:nvSpPr>
        <p:spPr>
          <a:xfrm>
            <a:off x="431800" y="2188494"/>
            <a:ext cx="4328090" cy="2264421"/>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950"/>
              <a:buNone/>
            </a:pPr>
            <a:r>
              <a:rPr lang="en-GB" sz="950"/>
              <a:t>Hyper-personalization is becoming a widely-adopted marketing strategy, with </a:t>
            </a:r>
            <a:r>
              <a:rPr lang="en-GB" sz="950">
                <a:latin typeface="Roboto Medium"/>
                <a:ea typeface="Roboto Medium"/>
                <a:cs typeface="Roboto Medium"/>
                <a:sym typeface="Roboto Medium"/>
              </a:rPr>
              <a:t>97% of companies </a:t>
            </a:r>
            <a:r>
              <a:rPr lang="en-GB" sz="950"/>
              <a:t>seeking to increase their personalization efforts. It involves using data about individual customers to improve the quality of customer interactions and tailor offerings to their specific needs. </a:t>
            </a:r>
            <a:endParaRPr/>
          </a:p>
          <a:p>
            <a:pPr indent="0" lvl="0" marL="0" rtl="0" algn="just">
              <a:lnSpc>
                <a:spcPct val="100000"/>
              </a:lnSpc>
              <a:spcBef>
                <a:spcPts val="600"/>
              </a:spcBef>
              <a:spcAft>
                <a:spcPts val="0"/>
              </a:spcAft>
              <a:buClr>
                <a:schemeClr val="dk1"/>
              </a:buClr>
              <a:buSzPts val="950"/>
              <a:buNone/>
            </a:pPr>
            <a:r>
              <a:rPr lang="en-GB" sz="950"/>
              <a:t>This is in contrast to segmentation, which involves grouping people based on shared characteristics. Hyper-personalization goes even further, creating customized products or services for a single, unique individual. Consumers may also provide businesses with personal information in order to receive more personalized offerings. This can include data such as genetics, microbiome composition, and physical attributes.</a:t>
            </a:r>
            <a:endParaRPr/>
          </a:p>
          <a:p>
            <a:pPr indent="0" lvl="0" marL="0" rtl="0" algn="just">
              <a:lnSpc>
                <a:spcPct val="100000"/>
              </a:lnSpc>
              <a:spcBef>
                <a:spcPts val="600"/>
              </a:spcBef>
              <a:spcAft>
                <a:spcPts val="0"/>
              </a:spcAft>
              <a:buClr>
                <a:schemeClr val="dk1"/>
              </a:buClr>
              <a:buSzPts val="950"/>
              <a:buNone/>
            </a:pPr>
            <a:r>
              <a:rPr lang="en-GB" sz="950"/>
              <a:t>Hyper-personal information is often used by businesses to analyze and measure customer characteristics in order to better serve their needs.</a:t>
            </a:r>
            <a:endParaRPr/>
          </a:p>
        </p:txBody>
      </p:sp>
      <p:sp>
        <p:nvSpPr>
          <p:cNvPr id="365" name="Google Shape;365;p51"/>
          <p:cNvSpPr txBox="1"/>
          <p:nvPr>
            <p:ph idx="12" type="sldNum"/>
          </p:nvPr>
        </p:nvSpPr>
        <p:spPr>
          <a:xfrm>
            <a:off x="6654800" y="4732337"/>
            <a:ext cx="2057400" cy="27384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n-GB"/>
              <a:t>solutions@prescouter.com | </a:t>
            </a:r>
            <a:fld id="{00000000-1234-1234-1234-123412341234}" type="slidenum">
              <a:rPr lang="en-GB"/>
              <a:t>‹#›</a:t>
            </a:fld>
            <a:endParaRPr/>
          </a:p>
        </p:txBody>
      </p:sp>
      <p:sp>
        <p:nvSpPr>
          <p:cNvPr id="366" name="Google Shape;366;p51"/>
          <p:cNvSpPr/>
          <p:nvPr/>
        </p:nvSpPr>
        <p:spPr>
          <a:xfrm>
            <a:off x="503299" y="2011873"/>
            <a:ext cx="360000" cy="36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sp>
        <p:nvSpPr>
          <p:cNvPr id="367" name="Google Shape;367;p51"/>
          <p:cNvSpPr txBox="1"/>
          <p:nvPr/>
        </p:nvSpPr>
        <p:spPr>
          <a:xfrm>
            <a:off x="5290745" y="4229777"/>
            <a:ext cx="3452769" cy="22313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GB" sz="850">
                <a:solidFill>
                  <a:schemeClr val="dk2"/>
                </a:solidFill>
                <a:latin typeface="Montserrat Medium"/>
                <a:ea typeface="Montserrat Medium"/>
                <a:cs typeface="Montserrat Medium"/>
                <a:sym typeface="Montserrat Medium"/>
              </a:rPr>
              <a:t>‘State Of Customer Engagement Report 2022’ ²</a:t>
            </a:r>
            <a:endParaRPr/>
          </a:p>
        </p:txBody>
      </p:sp>
      <p:sp>
        <p:nvSpPr>
          <p:cNvPr id="368" name="Google Shape;368;p51"/>
          <p:cNvSpPr txBox="1"/>
          <p:nvPr/>
        </p:nvSpPr>
        <p:spPr>
          <a:xfrm>
            <a:off x="5210829" y="3840539"/>
            <a:ext cx="3570264"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GB" sz="950">
                <a:solidFill>
                  <a:schemeClr val="dk2"/>
                </a:solidFill>
                <a:latin typeface="Roboto Medium"/>
                <a:ea typeface="Roboto Medium"/>
                <a:cs typeface="Roboto Medium"/>
                <a:sym typeface="Roboto Medium"/>
              </a:rPr>
              <a:t>95% of businesses</a:t>
            </a:r>
            <a:r>
              <a:rPr i="1" lang="en-GB" sz="950">
                <a:solidFill>
                  <a:schemeClr val="dk2"/>
                </a:solidFill>
                <a:latin typeface="Roboto Light"/>
                <a:ea typeface="Roboto Light"/>
                <a:cs typeface="Roboto Light"/>
                <a:sym typeface="Roboto Light"/>
              </a:rPr>
              <a:t> agree that fully owning and utilizing customer data will be their biggest growth lever over the next three years.</a:t>
            </a:r>
            <a:endParaRPr/>
          </a:p>
        </p:txBody>
      </p:sp>
      <p:sp>
        <p:nvSpPr>
          <p:cNvPr id="369" name="Google Shape;369;p51"/>
          <p:cNvSpPr txBox="1"/>
          <p:nvPr/>
        </p:nvSpPr>
        <p:spPr>
          <a:xfrm>
            <a:off x="431800" y="4401312"/>
            <a:ext cx="4572000" cy="323165"/>
          </a:xfrm>
          <a:prstGeom prst="rect">
            <a:avLst/>
          </a:prstGeom>
          <a:noFill/>
          <a:ln>
            <a:noFill/>
          </a:ln>
        </p:spPr>
        <p:txBody>
          <a:bodyPr anchorCtr="0" anchor="b" bIns="45700" lIns="91425" spcFirstLastPara="1" rIns="91425" wrap="square" tIns="45700">
            <a:spAutoFit/>
          </a:bodyPr>
          <a:lstStyle/>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3">
                  <a:extLst>
                    <a:ext uri="{A12FA001-AC4F-418D-AE19-62706E023703}">
                      <ahyp:hlinkClr val="tx"/>
                    </a:ext>
                  </a:extLst>
                </a:hlinkClick>
              </a:rPr>
              <a:t>https://www.salesforce.com/content/dam/web/en_us/www/documents/reports/researchscape-evergage-2020-trends-in-personalization-report.pdf</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4">
                  <a:extLst>
                    <a:ext uri="{A12FA001-AC4F-418D-AE19-62706E023703}">
                      <ahyp:hlinkClr val="tx"/>
                    </a:ext>
                  </a:extLst>
                </a:hlinkClick>
              </a:rPr>
              <a:t>https://twilio-cms-prod.s3.amazonaws.com/documents/Twilio_SOCER_2022_EN.pdf</a:t>
            </a:r>
            <a:r>
              <a:rPr lang="en-GB" sz="500">
                <a:solidFill>
                  <a:schemeClr val="accent3"/>
                </a:solidFill>
                <a:latin typeface="Roboto Light"/>
                <a:ea typeface="Roboto Light"/>
                <a:cs typeface="Roboto Light"/>
                <a:sym typeface="Roboto Light"/>
              </a:rPr>
              <a:t> </a:t>
            </a:r>
            <a:endParaRPr>
              <a:solidFill>
                <a:schemeClr val="accent3"/>
              </a:solidFill>
            </a:endParaRPr>
          </a:p>
          <a:p>
            <a:pPr indent="-87313" lvl="0" marL="87313" marR="0" rtl="0" algn="l">
              <a:spcBef>
                <a:spcPts val="0"/>
              </a:spcBef>
              <a:spcAft>
                <a:spcPts val="0"/>
              </a:spcAft>
              <a:buClr>
                <a:schemeClr val="accent3"/>
              </a:buClr>
              <a:buSzPts val="500"/>
              <a:buFont typeface="Roboto"/>
              <a:buAutoNum type="arabicPeriod"/>
            </a:pPr>
            <a:r>
              <a:rPr lang="en-GB" sz="500">
                <a:solidFill>
                  <a:schemeClr val="accent3"/>
                </a:solidFill>
                <a:uFill>
                  <a:noFill/>
                </a:uFill>
                <a:latin typeface="Roboto Light"/>
                <a:ea typeface="Roboto Light"/>
                <a:cs typeface="Roboto Light"/>
                <a:sym typeface="Roboto Light"/>
                <a:hlinkClick r:id="rId5">
                  <a:extLst>
                    <a:ext uri="{A12FA001-AC4F-418D-AE19-62706E023703}">
                      <ahyp:hlinkClr val="tx"/>
                    </a:ext>
                  </a:extLst>
                </a:hlinkClick>
              </a:rPr>
              <a:t>https://www.nextupps.nl/voorbeeld-pagina/</a:t>
            </a:r>
            <a:r>
              <a:rPr lang="en-GB" sz="500">
                <a:solidFill>
                  <a:schemeClr val="accent3"/>
                </a:solidFill>
                <a:latin typeface="Roboto Light"/>
                <a:ea typeface="Roboto Light"/>
                <a:cs typeface="Roboto Light"/>
                <a:sym typeface="Roboto Light"/>
              </a:rPr>
              <a:t> </a:t>
            </a:r>
            <a:endParaRPr>
              <a:solidFill>
                <a:schemeClr val="accent3"/>
              </a:solidFill>
            </a:endParaRPr>
          </a:p>
        </p:txBody>
      </p:sp>
      <p:pic>
        <p:nvPicPr>
          <p:cNvPr id="370" name="Google Shape;370;p51"/>
          <p:cNvPicPr preferRelativeResize="0"/>
          <p:nvPr/>
        </p:nvPicPr>
        <p:blipFill rotWithShape="1">
          <a:blip r:embed="rId6">
            <a:alphaModFix/>
          </a:blip>
          <a:srcRect b="0" l="0" r="0" t="0"/>
          <a:stretch/>
        </p:blipFill>
        <p:spPr>
          <a:xfrm>
            <a:off x="5895621" y="690585"/>
            <a:ext cx="2670675" cy="2861906"/>
          </a:xfrm>
          <a:prstGeom prst="rect">
            <a:avLst/>
          </a:prstGeom>
          <a:noFill/>
          <a:ln>
            <a:noFill/>
          </a:ln>
        </p:spPr>
      </p:pic>
      <p:grpSp>
        <p:nvGrpSpPr>
          <p:cNvPr id="371" name="Google Shape;371;p51"/>
          <p:cNvGrpSpPr/>
          <p:nvPr/>
        </p:nvGrpSpPr>
        <p:grpSpPr>
          <a:xfrm rot="-5400000">
            <a:off x="5507036" y="4215838"/>
            <a:ext cx="246588" cy="679171"/>
            <a:chOff x="5513040" y="3283634"/>
            <a:chExt cx="289133" cy="796353"/>
          </a:xfrm>
        </p:grpSpPr>
        <p:sp>
          <p:nvSpPr>
            <p:cNvPr id="372" name="Google Shape;372;p51"/>
            <p:cNvSpPr/>
            <p:nvPr/>
          </p:nvSpPr>
          <p:spPr>
            <a:xfrm rot="5400000">
              <a:off x="5259430" y="3537244"/>
              <a:ext cx="796353" cy="289133"/>
            </a:xfrm>
            <a:prstGeom prst="roundRect">
              <a:avLst>
                <a:gd fmla="val 16667" name="adj"/>
              </a:avLst>
            </a:prstGeom>
            <a:solidFill>
              <a:schemeClr val="lt1"/>
            </a:solidFill>
            <a:ln>
              <a:noFill/>
            </a:ln>
            <a:effectLst>
              <a:outerShdw blurRad="50800" rotWithShape="0" algn="bl" dir="18900000" dist="38100">
                <a:srgbClr val="000000">
                  <a:alpha val="2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Roboto Light"/>
                <a:ea typeface="Roboto Light"/>
                <a:cs typeface="Roboto Light"/>
                <a:sym typeface="Roboto Light"/>
              </a:endParaRPr>
            </a:p>
          </p:txBody>
        </p:sp>
        <p:pic>
          <p:nvPicPr>
            <p:cNvPr id="373" name="Google Shape;373;p51"/>
            <p:cNvPicPr preferRelativeResize="0"/>
            <p:nvPr/>
          </p:nvPicPr>
          <p:blipFill rotWithShape="1">
            <a:blip r:embed="rId7">
              <a:alphaModFix/>
            </a:blip>
            <a:srcRect b="0" l="0" r="0" t="0"/>
            <a:stretch/>
          </p:blipFill>
          <p:spPr>
            <a:xfrm rot="5400000">
              <a:off x="5366922" y="3594605"/>
              <a:ext cx="581368" cy="17441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363636"/>
      </a:dk1>
      <a:lt1>
        <a:srgbClr val="FFFFFF"/>
      </a:lt1>
      <a:dk2>
        <a:srgbClr val="003366"/>
      </a:dk2>
      <a:lt2>
        <a:srgbClr val="F2F2F2"/>
      </a:lt2>
      <a:accent1>
        <a:srgbClr val="007FFF"/>
      </a:accent1>
      <a:accent2>
        <a:srgbClr val="E4926A"/>
      </a:accent2>
      <a:accent3>
        <a:srgbClr val="A5A5A5"/>
      </a:accent3>
      <a:accent4>
        <a:srgbClr val="FFC000"/>
      </a:accent4>
      <a:accent5>
        <a:srgbClr val="5D8799"/>
      </a:accent5>
      <a:accent6>
        <a:srgbClr val="70AD47"/>
      </a:accent6>
      <a:hlink>
        <a:srgbClr val="2A9A9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
      <a:dk1>
        <a:srgbClr val="363636"/>
      </a:dk1>
      <a:lt1>
        <a:srgbClr val="FFFFFF"/>
      </a:lt1>
      <a:dk2>
        <a:srgbClr val="003366"/>
      </a:dk2>
      <a:lt2>
        <a:srgbClr val="F2F2F2"/>
      </a:lt2>
      <a:accent1>
        <a:srgbClr val="007FFF"/>
      </a:accent1>
      <a:accent2>
        <a:srgbClr val="E4926A"/>
      </a:accent2>
      <a:accent3>
        <a:srgbClr val="A5A5A5"/>
      </a:accent3>
      <a:accent4>
        <a:srgbClr val="FFC000"/>
      </a:accent4>
      <a:accent5>
        <a:srgbClr val="5D8799"/>
      </a:accent5>
      <a:accent6>
        <a:srgbClr val="70AD47"/>
      </a:accent6>
      <a:hlink>
        <a:srgbClr val="2A9A9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